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sldIdLst>
    <p:sldId id="311" r:id="rId3"/>
    <p:sldId id="294" r:id="rId4"/>
    <p:sldId id="295" r:id="rId5"/>
    <p:sldId id="303" r:id="rId6"/>
    <p:sldId id="304" r:id="rId7"/>
    <p:sldId id="305" r:id="rId8"/>
    <p:sldId id="309" r:id="rId9"/>
    <p:sldId id="348" r:id="rId10"/>
    <p:sldId id="328" r:id="rId11"/>
    <p:sldId id="329" r:id="rId12"/>
    <p:sldId id="349" r:id="rId13"/>
    <p:sldId id="351" r:id="rId14"/>
    <p:sldId id="350" r:id="rId15"/>
    <p:sldId id="276" r:id="rId16"/>
    <p:sldId id="277" r:id="rId17"/>
    <p:sldId id="281" r:id="rId18"/>
    <p:sldId id="283" r:id="rId19"/>
    <p:sldId id="346" r:id="rId20"/>
    <p:sldId id="347" r:id="rId21"/>
    <p:sldId id="256" r:id="rId22"/>
    <p:sldId id="257" r:id="rId23"/>
    <p:sldId id="258" r:id="rId24"/>
    <p:sldId id="259" r:id="rId25"/>
    <p:sldId id="260" r:id="rId26"/>
    <p:sldId id="261" r:id="rId27"/>
    <p:sldId id="262" r:id="rId28"/>
    <p:sldId id="263" r:id="rId29"/>
    <p:sldId id="264" r:id="rId30"/>
    <p:sldId id="269" r:id="rId31"/>
    <p:sldId id="355" r:id="rId32"/>
    <p:sldId id="352" r:id="rId33"/>
    <p:sldId id="353" r:id="rId34"/>
    <p:sldId id="35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16FF8-6DEC-4045-8C77-89DAE1E690BD}"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B2EE2-862E-4174-A6FE-2F6620D3CAC6}" type="slidenum">
              <a:rPr lang="en-US" smtClean="0"/>
              <a:t>‹#›</a:t>
            </a:fld>
            <a:endParaRPr lang="en-US"/>
          </a:p>
        </p:txBody>
      </p:sp>
    </p:spTree>
    <p:extLst>
      <p:ext uri="{BB962C8B-B14F-4D97-AF65-F5344CB8AC3E}">
        <p14:creationId xmlns:p14="http://schemas.microsoft.com/office/powerpoint/2010/main" val="2550977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CCE421-EC8A-4406-82C9-BBFA83365CDF}" type="datetime1">
              <a:rPr lang="en-US" smtClean="0"/>
              <a:t>1/13/2023</a:t>
            </a:fld>
            <a:endParaRPr lang="en-US"/>
          </a:p>
        </p:txBody>
      </p:sp>
      <p:sp>
        <p:nvSpPr>
          <p:cNvPr id="5" name="Footer Placeholder 4"/>
          <p:cNvSpPr>
            <a:spLocks noGrp="1"/>
          </p:cNvSpPr>
          <p:nvPr>
            <p:ph type="ftr" sz="quarter" idx="11"/>
          </p:nvPr>
        </p:nvSpPr>
        <p:spPr/>
        <p:txBody>
          <a:bodyPr/>
          <a:lstStyle/>
          <a:p>
            <a:r>
              <a:rPr lang="en-US"/>
              <a:t>Prof. Anand Kulkarni, Dept of Mechanical Engg, CiTech.</a:t>
            </a:r>
          </a:p>
        </p:txBody>
      </p:sp>
      <p:sp>
        <p:nvSpPr>
          <p:cNvPr id="6" name="Slide Number Placeholder 5"/>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151201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806923-6796-472F-919F-1B7FE9CF0B0D}" type="datetime1">
              <a:rPr lang="en-US" smtClean="0"/>
              <a:t>1/13/2023</a:t>
            </a:fld>
            <a:endParaRPr lang="en-US"/>
          </a:p>
        </p:txBody>
      </p:sp>
      <p:sp>
        <p:nvSpPr>
          <p:cNvPr id="5" name="Footer Placeholder 4"/>
          <p:cNvSpPr>
            <a:spLocks noGrp="1"/>
          </p:cNvSpPr>
          <p:nvPr>
            <p:ph type="ftr" sz="quarter" idx="11"/>
          </p:nvPr>
        </p:nvSpPr>
        <p:spPr/>
        <p:txBody>
          <a:bodyPr/>
          <a:lstStyle/>
          <a:p>
            <a:r>
              <a:rPr lang="en-US"/>
              <a:t>Prof. Anand Kulkarni, Dept of Mechanical Engg, CiTech.</a:t>
            </a:r>
          </a:p>
        </p:txBody>
      </p:sp>
      <p:sp>
        <p:nvSpPr>
          <p:cNvPr id="6" name="Slide Number Placeholder 5"/>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318283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EEAF66-027D-41AC-A5A7-4FFABF1A0580}" type="datetime1">
              <a:rPr lang="en-US" smtClean="0"/>
              <a:t>1/13/2023</a:t>
            </a:fld>
            <a:endParaRPr lang="en-US"/>
          </a:p>
        </p:txBody>
      </p:sp>
      <p:sp>
        <p:nvSpPr>
          <p:cNvPr id="5" name="Footer Placeholder 4"/>
          <p:cNvSpPr>
            <a:spLocks noGrp="1"/>
          </p:cNvSpPr>
          <p:nvPr>
            <p:ph type="ftr" sz="quarter" idx="11"/>
          </p:nvPr>
        </p:nvSpPr>
        <p:spPr/>
        <p:txBody>
          <a:bodyPr/>
          <a:lstStyle/>
          <a:p>
            <a:r>
              <a:rPr lang="en-US"/>
              <a:t>Prof. Anand Kulkarni, Dept of Mechanical Engg, CiTech.</a:t>
            </a:r>
          </a:p>
        </p:txBody>
      </p:sp>
      <p:sp>
        <p:nvSpPr>
          <p:cNvPr id="6" name="Slide Number Placeholder 5"/>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2438764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E1F8BB-9231-44D8-A598-4EDD5FF6B724}"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8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514253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767C60-6A95-4851-A59C-E91A392AAA02}"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2155821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C7670D-88D6-41DA-A0E2-F0EF8D965328}"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5" name="Footer Placeholder 4"/>
          <p:cNvSpPr>
            <a:spLocks noGrp="1"/>
          </p:cNvSpPr>
          <p:nvPr>
            <p:ph type="ftr" sz="quarter" idx="11"/>
          </p:nvPr>
        </p:nvSpPr>
        <p:spPr>
          <a:xfrm>
            <a:off x="2182708" y="6272784"/>
            <a:ext cx="6327648"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8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28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139211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A75E67-7540-4A3B-BE27-2FD335955D38}"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7" name="Slide Number Placeholder 6"/>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594536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2E7CDF-DA30-4B6E-9CDE-FDD65F2F461D}"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9" name="Slide Number Placeholder 8"/>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224226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A13E68-EE33-4181-961C-D9B152EF624D}"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5" name="Slide Number Placeholder 4"/>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289904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8A2F97-9A48-4C6B-8A06-8C3DBA14CA8F}"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419191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FC54FC-11E7-4300-8596-5203E820FB89}"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2291302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798332-EED1-4EED-9867-832AAC45A3C1}" type="datetime1">
              <a:rPr lang="en-US" smtClean="0"/>
              <a:t>1/13/2023</a:t>
            </a:fld>
            <a:endParaRPr lang="en-US"/>
          </a:p>
        </p:txBody>
      </p:sp>
      <p:sp>
        <p:nvSpPr>
          <p:cNvPr id="5" name="Footer Placeholder 4"/>
          <p:cNvSpPr>
            <a:spLocks noGrp="1"/>
          </p:cNvSpPr>
          <p:nvPr>
            <p:ph type="ftr" sz="quarter" idx="11"/>
          </p:nvPr>
        </p:nvSpPr>
        <p:spPr/>
        <p:txBody>
          <a:bodyPr/>
          <a:lstStyle/>
          <a:p>
            <a:r>
              <a:rPr lang="en-US"/>
              <a:t>Prof. Anand Kulkarni, Dept of Mechanical Engg, CiTech.</a:t>
            </a:r>
          </a:p>
        </p:txBody>
      </p:sp>
      <p:sp>
        <p:nvSpPr>
          <p:cNvPr id="6" name="Slide Number Placeholder 5"/>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405173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FBF843-1547-4A62-8C95-06B008B56676}"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29518164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396298-1494-49CD-BB19-8480F9B37460}"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2342482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9DC684-AFC1-4281-9E7B-21A240B6449D}"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2344199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AC5E88-F2E5-46D3-81FE-6BD6C5B1C183}" type="datetime1">
              <a:rPr lang="en-US" smtClean="0"/>
              <a:t>1/13/2023</a:t>
            </a:fld>
            <a:endParaRPr lang="en-US"/>
          </a:p>
        </p:txBody>
      </p:sp>
      <p:sp>
        <p:nvSpPr>
          <p:cNvPr id="5" name="Footer Placeholder 4"/>
          <p:cNvSpPr>
            <a:spLocks noGrp="1"/>
          </p:cNvSpPr>
          <p:nvPr>
            <p:ph type="ftr" sz="quarter" idx="11"/>
          </p:nvPr>
        </p:nvSpPr>
        <p:spPr/>
        <p:txBody>
          <a:bodyPr/>
          <a:lstStyle/>
          <a:p>
            <a:r>
              <a:rPr lang="en-US"/>
              <a:t>Prof. Anand Kulkarni, Dept of Mechanical Engg, CiTech.</a:t>
            </a:r>
          </a:p>
        </p:txBody>
      </p:sp>
      <p:sp>
        <p:nvSpPr>
          <p:cNvPr id="6" name="Slide Number Placeholder 5"/>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1571081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087086-EF32-4552-8B74-048009F35ECC}" type="datetime1">
              <a:rPr lang="en-US" smtClean="0"/>
              <a:t>1/13/2023</a:t>
            </a:fld>
            <a:endParaRPr lang="en-US"/>
          </a:p>
        </p:txBody>
      </p:sp>
      <p:sp>
        <p:nvSpPr>
          <p:cNvPr id="6" name="Footer Placeholder 5"/>
          <p:cNvSpPr>
            <a:spLocks noGrp="1"/>
          </p:cNvSpPr>
          <p:nvPr>
            <p:ph type="ftr" sz="quarter" idx="11"/>
          </p:nvPr>
        </p:nvSpPr>
        <p:spPr/>
        <p:txBody>
          <a:bodyPr/>
          <a:lstStyle/>
          <a:p>
            <a:r>
              <a:rPr lang="en-US"/>
              <a:t>Prof. Anand Kulkarni, Dept of Mechanical Engg, CiTech.</a:t>
            </a:r>
          </a:p>
        </p:txBody>
      </p:sp>
      <p:sp>
        <p:nvSpPr>
          <p:cNvPr id="7" name="Slide Number Placeholder 6"/>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349861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5BA124-5F10-4BC3-B4CA-EABE4DA9B7DF}" type="datetime1">
              <a:rPr lang="en-US" smtClean="0"/>
              <a:t>1/13/2023</a:t>
            </a:fld>
            <a:endParaRPr lang="en-US"/>
          </a:p>
        </p:txBody>
      </p:sp>
      <p:sp>
        <p:nvSpPr>
          <p:cNvPr id="8" name="Footer Placeholder 7"/>
          <p:cNvSpPr>
            <a:spLocks noGrp="1"/>
          </p:cNvSpPr>
          <p:nvPr>
            <p:ph type="ftr" sz="quarter" idx="11"/>
          </p:nvPr>
        </p:nvSpPr>
        <p:spPr/>
        <p:txBody>
          <a:bodyPr/>
          <a:lstStyle/>
          <a:p>
            <a:r>
              <a:rPr lang="en-US"/>
              <a:t>Prof. Anand Kulkarni, Dept of Mechanical Engg, CiTech.</a:t>
            </a:r>
          </a:p>
        </p:txBody>
      </p:sp>
      <p:sp>
        <p:nvSpPr>
          <p:cNvPr id="9" name="Slide Number Placeholder 8"/>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3192796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A3C73C-0C14-4BD8-B1CF-BE80672EBBC0}" type="datetime1">
              <a:rPr lang="en-US" smtClean="0"/>
              <a:t>1/13/2023</a:t>
            </a:fld>
            <a:endParaRPr lang="en-US"/>
          </a:p>
        </p:txBody>
      </p:sp>
      <p:sp>
        <p:nvSpPr>
          <p:cNvPr id="4" name="Footer Placeholder 3"/>
          <p:cNvSpPr>
            <a:spLocks noGrp="1"/>
          </p:cNvSpPr>
          <p:nvPr>
            <p:ph type="ftr" sz="quarter" idx="11"/>
          </p:nvPr>
        </p:nvSpPr>
        <p:spPr/>
        <p:txBody>
          <a:bodyPr/>
          <a:lstStyle/>
          <a:p>
            <a:r>
              <a:rPr lang="en-US"/>
              <a:t>Prof. Anand Kulkarni, Dept of Mechanical Engg, CiTech.</a:t>
            </a:r>
          </a:p>
        </p:txBody>
      </p:sp>
      <p:sp>
        <p:nvSpPr>
          <p:cNvPr id="5" name="Slide Number Placeholder 4"/>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4183453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EAE822-EA30-48F1-AA02-9E951359F8C4}" type="datetime1">
              <a:rPr lang="en-US" smtClean="0"/>
              <a:t>1/13/2023</a:t>
            </a:fld>
            <a:endParaRPr lang="en-US"/>
          </a:p>
        </p:txBody>
      </p:sp>
      <p:sp>
        <p:nvSpPr>
          <p:cNvPr id="3" name="Footer Placeholder 2"/>
          <p:cNvSpPr>
            <a:spLocks noGrp="1"/>
          </p:cNvSpPr>
          <p:nvPr>
            <p:ph type="ftr" sz="quarter" idx="11"/>
          </p:nvPr>
        </p:nvSpPr>
        <p:spPr/>
        <p:txBody>
          <a:bodyPr/>
          <a:lstStyle/>
          <a:p>
            <a:r>
              <a:rPr lang="en-US"/>
              <a:t>Prof. Anand Kulkarni, Dept of Mechanical Engg, CiTech.</a:t>
            </a:r>
          </a:p>
        </p:txBody>
      </p:sp>
      <p:sp>
        <p:nvSpPr>
          <p:cNvPr id="4" name="Slide Number Placeholder 3"/>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2870876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E52A88-8C2E-459C-BD4C-1E80C2849B6C}" type="datetime1">
              <a:rPr lang="en-US" smtClean="0"/>
              <a:t>1/13/2023</a:t>
            </a:fld>
            <a:endParaRPr lang="en-US"/>
          </a:p>
        </p:txBody>
      </p:sp>
      <p:sp>
        <p:nvSpPr>
          <p:cNvPr id="6" name="Footer Placeholder 5"/>
          <p:cNvSpPr>
            <a:spLocks noGrp="1"/>
          </p:cNvSpPr>
          <p:nvPr>
            <p:ph type="ftr" sz="quarter" idx="11"/>
          </p:nvPr>
        </p:nvSpPr>
        <p:spPr/>
        <p:txBody>
          <a:bodyPr/>
          <a:lstStyle/>
          <a:p>
            <a:r>
              <a:rPr lang="en-US"/>
              <a:t>Prof. Anand Kulkarni, Dept of Mechanical Engg, CiTech.</a:t>
            </a:r>
          </a:p>
        </p:txBody>
      </p:sp>
      <p:sp>
        <p:nvSpPr>
          <p:cNvPr id="7" name="Slide Number Placeholder 6"/>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3800708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5AED5F-3761-4CEB-9750-96ABD8945DAB}" type="datetime1">
              <a:rPr lang="en-US" smtClean="0"/>
              <a:t>1/13/2023</a:t>
            </a:fld>
            <a:endParaRPr lang="en-US"/>
          </a:p>
        </p:txBody>
      </p:sp>
      <p:sp>
        <p:nvSpPr>
          <p:cNvPr id="6" name="Footer Placeholder 5"/>
          <p:cNvSpPr>
            <a:spLocks noGrp="1"/>
          </p:cNvSpPr>
          <p:nvPr>
            <p:ph type="ftr" sz="quarter" idx="11"/>
          </p:nvPr>
        </p:nvSpPr>
        <p:spPr/>
        <p:txBody>
          <a:bodyPr/>
          <a:lstStyle/>
          <a:p>
            <a:r>
              <a:rPr lang="en-US"/>
              <a:t>Prof. Anand Kulkarni, Dept of Mechanical Engg, CiTech.</a:t>
            </a:r>
          </a:p>
        </p:txBody>
      </p:sp>
      <p:sp>
        <p:nvSpPr>
          <p:cNvPr id="7" name="Slide Number Placeholder 6"/>
          <p:cNvSpPr>
            <a:spLocks noGrp="1"/>
          </p:cNvSpPr>
          <p:nvPr>
            <p:ph type="sldNum" sz="quarter" idx="12"/>
          </p:nvPr>
        </p:nvSpPr>
        <p:spPr/>
        <p:txBody>
          <a:bodyPr/>
          <a:lstStyle/>
          <a:p>
            <a:fld id="{7140AED3-A97B-46A6-96C8-84F4EBE204ED}" type="slidenum">
              <a:rPr lang="en-US" smtClean="0"/>
              <a:t>‹#›</a:t>
            </a:fld>
            <a:endParaRPr lang="en-US"/>
          </a:p>
        </p:txBody>
      </p:sp>
    </p:spTree>
    <p:extLst>
      <p:ext uri="{BB962C8B-B14F-4D97-AF65-F5344CB8AC3E}">
        <p14:creationId xmlns:p14="http://schemas.microsoft.com/office/powerpoint/2010/main" val="259519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056A2-745C-4B6D-BCDB-D828B2BCB835}" type="datetime1">
              <a:rPr lang="en-US" smtClean="0"/>
              <a:t>1/13/2023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Prof. Anand Kulkarni, Dept of Mechanical Engg, CiTech.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0AED3-A97B-46A6-96C8-84F4EBE204ED}" type="slidenum">
              <a:rPr lang="en-US" smtClean="0"/>
              <a:t>‹#›</a:t>
            </a:fld>
            <a:endParaRPr lang="en-US"/>
          </a:p>
        </p:txBody>
      </p:sp>
    </p:spTree>
    <p:extLst>
      <p:ext uri="{BB962C8B-B14F-4D97-AF65-F5344CB8AC3E}">
        <p14:creationId xmlns:p14="http://schemas.microsoft.com/office/powerpoint/2010/main" val="371302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6E3DDC9-1B51-4B50-B799-37F135333E6E}" type="datetime1">
              <a:rPr kumimoji="0" lang="en-US" sz="1100" b="0" i="0" u="none" strike="noStrike" kern="1200" cap="none" spc="0" normalizeH="0" baseline="0" noProof="0" smtClean="0">
                <a:ln>
                  <a:noFill/>
                </a:ln>
                <a:solidFill>
                  <a:srgbClr val="696464"/>
                </a:solidFill>
                <a:effectLst/>
                <a:uLnTx/>
                <a:uFillTx/>
                <a:latin typeface="Rockwell" panose="02060603020205020403"/>
                <a:ea typeface="+mn-ea"/>
                <a:cs typeface="+mn-cs"/>
              </a:rPr>
              <a:t>1/13/2023</a:t>
            </a:fld>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696464"/>
                </a:solidFill>
                <a:effectLst/>
                <a:uLnTx/>
                <a:uFillTx/>
                <a:latin typeface="Rockwell" panose="02060603020205020403"/>
                <a:ea typeface="+mn-ea"/>
                <a:cs typeface="+mn-cs"/>
              </a:rPr>
              <a:t>Prof. Anand Kulkarni, Dept of Mechanical Engg, CiTech.</a:t>
            </a:r>
            <a:endParaRPr kumimoji="0" lang="en-US" sz="1100" b="0" i="0" u="none" strike="noStrike" kern="1200" cap="none" spc="0" normalizeH="0" baseline="0" noProof="0" dirty="0">
              <a:ln>
                <a:noFill/>
              </a:ln>
              <a:solidFill>
                <a:srgbClr val="696464"/>
              </a:solidFill>
              <a:effectLst/>
              <a:uLnTx/>
              <a:uFillTx/>
              <a:latin typeface="Rockwell" panose="02060603020205020403"/>
              <a:ea typeface="+mn-ea"/>
              <a:cs typeface="+mn-cs"/>
            </a:endParaRP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777166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em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gi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Layout" Target="../slideLayouts/slideLayout13.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8188" y="2028825"/>
            <a:ext cx="10282518" cy="1885949"/>
          </a:xfrm>
        </p:spPr>
        <p:txBody>
          <a:bodyPr>
            <a:noAutofit/>
          </a:bodyPr>
          <a:lstStyle/>
          <a:p>
            <a:r>
              <a:rPr lang="en-US" sz="8000" dirty="0"/>
              <a:t>Module 2:</a:t>
            </a:r>
            <a:br>
              <a:rPr lang="en-US" sz="8000" dirty="0"/>
            </a:br>
            <a:r>
              <a:rPr lang="en-US" sz="8000" dirty="0"/>
              <a:t>MACHINE TOOL Operations</a:t>
            </a:r>
          </a:p>
        </p:txBody>
      </p:sp>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8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a:t>
            </a:fld>
            <a:endParaRPr kumimoji="0" lang="en-US" sz="28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836081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
        <p:nvSpPr>
          <p:cNvPr id="4" name="Content Placeholder 2"/>
          <p:cNvSpPr txBox="1">
            <a:spLocks/>
          </p:cNvSpPr>
          <p:nvPr/>
        </p:nvSpPr>
        <p:spPr>
          <a:xfrm>
            <a:off x="121157" y="728662"/>
            <a:ext cx="11830051" cy="5114925"/>
          </a:xfrm>
          <a:prstGeom prst="rect">
            <a:avLst/>
          </a:prstGeom>
        </p:spPr>
        <p:txBody>
          <a:bodyP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just">
              <a:buFontTx/>
              <a:buNone/>
            </a:pPr>
            <a:r>
              <a:rPr lang="en-IN" altLang="en-US" sz="2300" b="1" dirty="0">
                <a:solidFill>
                  <a:srgbClr val="303030"/>
                </a:solidFill>
                <a:latin typeface="Times New Roman" panose="02020603050405020304" pitchFamily="18" charset="0"/>
                <a:cs typeface="Times New Roman" panose="02020603050405020304" pitchFamily="18" charset="0"/>
              </a:rPr>
              <a:t>Base: </a:t>
            </a:r>
            <a:r>
              <a:rPr lang="en-IN" altLang="en-US" sz="2300" dirty="0">
                <a:solidFill>
                  <a:srgbClr val="303030"/>
                </a:solidFill>
                <a:latin typeface="Times New Roman" panose="02020603050405020304" pitchFamily="18" charset="0"/>
                <a:cs typeface="Times New Roman" panose="02020603050405020304" pitchFamily="18" charset="0"/>
              </a:rPr>
              <a:t>It is the main body of the machine. All main components are bolted on it. It is usually made by cast iron due to its high compressive strength and high lubrication quality. It is made by casting process and bolted on floor space.</a:t>
            </a:r>
          </a:p>
          <a:p>
            <a:pPr algn="just">
              <a:buNone/>
            </a:pPr>
            <a:r>
              <a:rPr lang="en-US" sz="2300" b="1" dirty="0">
                <a:solidFill>
                  <a:srgbClr val="303030"/>
                </a:solidFill>
                <a:latin typeface="Times New Roman" panose="02020603050405020304" pitchFamily="18" charset="0"/>
                <a:cs typeface="Times New Roman" panose="02020603050405020304" pitchFamily="18" charset="0"/>
              </a:rPr>
              <a:t>Column: </a:t>
            </a:r>
            <a:r>
              <a:rPr lang="en-US" sz="2300" dirty="0">
                <a:solidFill>
                  <a:srgbClr val="303030"/>
                </a:solidFill>
                <a:latin typeface="Times New Roman" panose="02020603050405020304" pitchFamily="18" charset="0"/>
                <a:cs typeface="Times New Roman" panose="02020603050405020304" pitchFamily="18" charset="0"/>
              </a:rPr>
              <a:t>It support for rotating the Swivel table and holding the power transmission system.</a:t>
            </a:r>
          </a:p>
          <a:p>
            <a:pPr algn="just">
              <a:buNone/>
            </a:pPr>
            <a:r>
              <a:rPr lang="en-US" sz="2300" b="1" dirty="0">
                <a:solidFill>
                  <a:srgbClr val="303030"/>
                </a:solidFill>
                <a:latin typeface="Times New Roman" panose="02020603050405020304" pitchFamily="18" charset="0"/>
                <a:cs typeface="Times New Roman" panose="02020603050405020304" pitchFamily="18" charset="0"/>
              </a:rPr>
              <a:t>Swivel Table: </a:t>
            </a:r>
            <a:r>
              <a:rPr lang="en-US" sz="2300" dirty="0">
                <a:solidFill>
                  <a:srgbClr val="303030"/>
                </a:solidFill>
                <a:latin typeface="Times New Roman" panose="02020603050405020304" pitchFamily="18" charset="0"/>
                <a:cs typeface="Times New Roman" panose="02020603050405020304" pitchFamily="18" charset="0"/>
              </a:rPr>
              <a:t>It is attached to the column which can hold the machine vice on which the work pieces are clamped carry out the drilling operation. The </a:t>
            </a:r>
            <a:r>
              <a:rPr lang="en-US" sz="2300" b="1" dirty="0">
                <a:solidFill>
                  <a:srgbClr val="303030"/>
                </a:solidFill>
                <a:latin typeface="Times New Roman" panose="02020603050405020304" pitchFamily="18" charset="0"/>
                <a:cs typeface="Times New Roman" panose="02020603050405020304" pitchFamily="18" charset="0"/>
              </a:rPr>
              <a:t>Swivel table can move up and down as well as rotate about the column as axis. </a:t>
            </a:r>
            <a:r>
              <a:rPr lang="en-US" sz="2300" dirty="0">
                <a:solidFill>
                  <a:srgbClr val="303030"/>
                </a:solidFill>
                <a:latin typeface="Times New Roman" panose="02020603050405020304" pitchFamily="18" charset="0"/>
                <a:cs typeface="Times New Roman" panose="02020603050405020304" pitchFamily="18" charset="0"/>
              </a:rPr>
              <a:t>This can be done by means of rotational motion and can be locked to the column by means of locking nut. </a:t>
            </a:r>
          </a:p>
          <a:p>
            <a:pPr algn="just">
              <a:buNone/>
            </a:pPr>
            <a:r>
              <a:rPr lang="en-US" sz="2300" b="1" dirty="0">
                <a:solidFill>
                  <a:srgbClr val="303030"/>
                </a:solidFill>
                <a:latin typeface="Times New Roman" panose="02020603050405020304" pitchFamily="18" charset="0"/>
                <a:cs typeface="Times New Roman" panose="02020603050405020304" pitchFamily="18" charset="0"/>
              </a:rPr>
              <a:t>Drill Feed Handle: </a:t>
            </a:r>
            <a:r>
              <a:rPr lang="en-US" sz="2300" dirty="0">
                <a:solidFill>
                  <a:srgbClr val="303030"/>
                </a:solidFill>
                <a:latin typeface="Times New Roman" panose="02020603050405020304" pitchFamily="18" charset="0"/>
                <a:cs typeface="Times New Roman" panose="02020603050405020304" pitchFamily="18" charset="0"/>
              </a:rPr>
              <a:t>By the rotation of hand-wheel, the spindle moves up and down in the vertical direction in order to give the necessary amount of feed to the work.</a:t>
            </a:r>
          </a:p>
          <a:p>
            <a:pPr algn="just">
              <a:buNone/>
            </a:pPr>
            <a:r>
              <a:rPr lang="en-US" sz="2300" b="1" dirty="0">
                <a:solidFill>
                  <a:srgbClr val="303030"/>
                </a:solidFill>
                <a:latin typeface="Times New Roman" panose="02020603050405020304" pitchFamily="18" charset="0"/>
                <a:cs typeface="Times New Roman" panose="02020603050405020304" pitchFamily="18" charset="0"/>
              </a:rPr>
              <a:t>Spindle:</a:t>
            </a:r>
            <a:r>
              <a:rPr lang="en-US" b="1" dirty="0"/>
              <a:t> </a:t>
            </a:r>
            <a:r>
              <a:rPr lang="en-US" sz="2300" dirty="0">
                <a:solidFill>
                  <a:srgbClr val="303030"/>
                </a:solidFill>
                <a:latin typeface="Times New Roman" panose="02020603050405020304" pitchFamily="18" charset="0"/>
                <a:cs typeface="Times New Roman" panose="02020603050405020304" pitchFamily="18" charset="0"/>
              </a:rPr>
              <a:t>It is used to hold the drill. This spindle is connected to motor shaft. Once the motor is switched on the spindle starts rotating. </a:t>
            </a:r>
          </a:p>
          <a:p>
            <a:pPr algn="just">
              <a:buNone/>
            </a:pPr>
            <a:r>
              <a:rPr lang="en-US" sz="2300" b="1" dirty="0">
                <a:solidFill>
                  <a:srgbClr val="303030"/>
                </a:solidFill>
                <a:latin typeface="Times New Roman" panose="02020603050405020304" pitchFamily="18" charset="0"/>
                <a:cs typeface="Times New Roman" panose="02020603050405020304" pitchFamily="18" charset="0"/>
              </a:rPr>
              <a:t>Power Transmission system: </a:t>
            </a:r>
            <a:r>
              <a:rPr lang="en-US" sz="2300" dirty="0">
                <a:solidFill>
                  <a:srgbClr val="303030"/>
                </a:solidFill>
                <a:latin typeface="Times New Roman" panose="02020603050405020304" pitchFamily="18" charset="0"/>
                <a:cs typeface="Times New Roman" panose="02020603050405020304" pitchFamily="18" charset="0"/>
              </a:rPr>
              <a:t>To control the speed of the tool rotation, power transmission system is used. It consists of motor, stepped pulley, V-belt, and the Spindle.</a:t>
            </a:r>
          </a:p>
        </p:txBody>
      </p:sp>
    </p:spTree>
    <p:extLst>
      <p:ext uri="{BB962C8B-B14F-4D97-AF65-F5344CB8AC3E}">
        <p14:creationId xmlns:p14="http://schemas.microsoft.com/office/powerpoint/2010/main" val="57343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6BF2-3CF3-3C95-081E-799E16AD10C0}"/>
              </a:ext>
            </a:extLst>
          </p:cNvPr>
          <p:cNvSpPr>
            <a:spLocks noGrp="1"/>
          </p:cNvSpPr>
          <p:nvPr>
            <p:ph type="title"/>
          </p:nvPr>
        </p:nvSpPr>
        <p:spPr>
          <a:xfrm>
            <a:off x="218201" y="138953"/>
            <a:ext cx="3304929" cy="1093694"/>
          </a:xfrm>
        </p:spPr>
        <p:txBody>
          <a:bodyPr/>
          <a:lstStyle/>
          <a:p>
            <a:r>
              <a:rPr lang="en-US" dirty="0"/>
              <a:t>Drilling</a:t>
            </a:r>
          </a:p>
        </p:txBody>
      </p:sp>
      <p:sp>
        <p:nvSpPr>
          <p:cNvPr id="3" name="Content Placeholder 2">
            <a:extLst>
              <a:ext uri="{FF2B5EF4-FFF2-40B4-BE49-F238E27FC236}">
                <a16:creationId xmlns:a16="http://schemas.microsoft.com/office/drawing/2014/main" id="{369CC623-AA5D-C4E5-EACD-09212F435610}"/>
              </a:ext>
            </a:extLst>
          </p:cNvPr>
          <p:cNvSpPr>
            <a:spLocks noGrp="1"/>
          </p:cNvSpPr>
          <p:nvPr>
            <p:ph idx="1"/>
          </p:nvPr>
        </p:nvSpPr>
        <p:spPr>
          <a:xfrm>
            <a:off x="218201" y="1232646"/>
            <a:ext cx="8018391" cy="5040137"/>
          </a:xfrm>
        </p:spPr>
        <p:txBody>
          <a:bodyPr>
            <a:normAutofit/>
          </a:bodyPr>
          <a:lstStyle/>
          <a:p>
            <a:pPr algn="just"/>
            <a:r>
              <a:rPr lang="en-US" sz="2400" b="0" i="0" dirty="0">
                <a:solidFill>
                  <a:srgbClr val="212121"/>
                </a:solidFill>
                <a:effectLst/>
                <a:latin typeface="Times New Roman" panose="02020603050405020304" pitchFamily="18" charset="0"/>
                <a:cs typeface="Times New Roman" panose="02020603050405020304" pitchFamily="18" charset="0"/>
              </a:rPr>
              <a:t>Drilling is the operation of producing a cylindrical hole by </a:t>
            </a:r>
            <a:r>
              <a:rPr lang="en-US" sz="2400" dirty="0">
                <a:solidFill>
                  <a:srgbClr val="212121"/>
                </a:solidFill>
                <a:latin typeface="Times New Roman" panose="02020603050405020304" pitchFamily="18" charset="0"/>
                <a:cs typeface="Times New Roman" panose="02020603050405020304" pitchFamily="18" charset="0"/>
              </a:rPr>
              <a:t>removing</a:t>
            </a:r>
            <a:r>
              <a:rPr lang="en-US" sz="2400" b="0" i="0" dirty="0">
                <a:solidFill>
                  <a:srgbClr val="212121"/>
                </a:solidFill>
                <a:effectLst/>
                <a:latin typeface="Times New Roman" panose="02020603050405020304" pitchFamily="18" charset="0"/>
                <a:cs typeface="Times New Roman" panose="02020603050405020304" pitchFamily="18" charset="0"/>
              </a:rPr>
              <a:t> metal from the rotating edge of a cutting tool called the drill.</a:t>
            </a:r>
          </a:p>
          <a:p>
            <a:pPr algn="just"/>
            <a:r>
              <a:rPr lang="en-US" sz="2400" dirty="0">
                <a:solidFill>
                  <a:srgbClr val="212121"/>
                </a:solidFill>
                <a:latin typeface="Times New Roman" panose="02020603050405020304" pitchFamily="18" charset="0"/>
                <a:cs typeface="Times New Roman" panose="02020603050405020304" pitchFamily="18" charset="0"/>
              </a:rPr>
              <a:t>T</a:t>
            </a:r>
            <a:r>
              <a:rPr lang="en-US" sz="2400" b="0" i="0" dirty="0">
                <a:solidFill>
                  <a:srgbClr val="212121"/>
                </a:solidFill>
                <a:effectLst/>
                <a:latin typeface="Times New Roman" panose="02020603050405020304" pitchFamily="18" charset="0"/>
                <a:cs typeface="Times New Roman" panose="02020603050405020304" pitchFamily="18" charset="0"/>
              </a:rPr>
              <a:t>he </a:t>
            </a:r>
            <a:r>
              <a:rPr lang="en-US" sz="2400" b="0" i="0" dirty="0" err="1">
                <a:solidFill>
                  <a:srgbClr val="212121"/>
                </a:solidFill>
                <a:effectLst/>
                <a:latin typeface="Times New Roman" panose="02020603050405020304" pitchFamily="18" charset="0"/>
                <a:cs typeface="Times New Roman" panose="02020603050405020304" pitchFamily="18" charset="0"/>
              </a:rPr>
              <a:t>centre</a:t>
            </a:r>
            <a:r>
              <a:rPr lang="en-US" sz="2400" b="0" i="0" dirty="0">
                <a:solidFill>
                  <a:srgbClr val="212121"/>
                </a:solidFill>
                <a:effectLst/>
                <a:latin typeface="Times New Roman" panose="02020603050405020304" pitchFamily="18" charset="0"/>
                <a:cs typeface="Times New Roman" panose="02020603050405020304" pitchFamily="18" charset="0"/>
              </a:rPr>
              <a:t> of the hole is located on the workpiece by drawing two lines at right angles to each other and then a </a:t>
            </a:r>
            <a:r>
              <a:rPr lang="en-US" sz="2400" b="0" i="0" dirty="0" err="1">
                <a:solidFill>
                  <a:srgbClr val="212121"/>
                </a:solidFill>
                <a:effectLst/>
                <a:latin typeface="Times New Roman" panose="02020603050405020304" pitchFamily="18" charset="0"/>
                <a:cs typeface="Times New Roman" panose="02020603050405020304" pitchFamily="18" charset="0"/>
              </a:rPr>
              <a:t>centre</a:t>
            </a:r>
            <a:r>
              <a:rPr lang="en-US" sz="2400" b="0" i="0" dirty="0">
                <a:solidFill>
                  <a:srgbClr val="212121"/>
                </a:solidFill>
                <a:effectLst/>
                <a:latin typeface="Times New Roman" panose="02020603050405020304" pitchFamily="18" charset="0"/>
                <a:cs typeface="Times New Roman" panose="02020603050405020304" pitchFamily="18" charset="0"/>
              </a:rPr>
              <a:t> punch is used to produce an indentation at the </a:t>
            </a:r>
            <a:r>
              <a:rPr lang="en-US" sz="2400" b="0" i="0" dirty="0" err="1">
                <a:solidFill>
                  <a:srgbClr val="212121"/>
                </a:solidFill>
                <a:effectLst/>
                <a:latin typeface="Times New Roman" panose="02020603050405020304" pitchFamily="18" charset="0"/>
                <a:cs typeface="Times New Roman" panose="02020603050405020304" pitchFamily="18" charset="0"/>
              </a:rPr>
              <a:t>centre</a:t>
            </a:r>
            <a:r>
              <a:rPr lang="en-US" sz="2400" b="0" i="0" dirty="0">
                <a:solidFill>
                  <a:srgbClr val="212121"/>
                </a:solidFill>
                <a:effectLst/>
                <a:latin typeface="Times New Roman" panose="02020603050405020304" pitchFamily="18" charset="0"/>
                <a:cs typeface="Times New Roman" panose="02020603050405020304" pitchFamily="18" charset="0"/>
              </a:rPr>
              <a:t>.</a:t>
            </a:r>
          </a:p>
          <a:p>
            <a:pPr algn="just"/>
            <a:r>
              <a:rPr lang="en-US" sz="2400" b="0" i="0" dirty="0">
                <a:solidFill>
                  <a:srgbClr val="212121"/>
                </a:solidFill>
                <a:effectLst/>
                <a:latin typeface="Times New Roman" panose="02020603050405020304" pitchFamily="18" charset="0"/>
                <a:cs typeface="Times New Roman" panose="02020603050405020304" pitchFamily="18" charset="0"/>
              </a:rPr>
              <a:t>The drill point is pressed at this </a:t>
            </a:r>
            <a:r>
              <a:rPr lang="en-US" sz="2400" b="0" i="0" dirty="0" err="1">
                <a:solidFill>
                  <a:srgbClr val="212121"/>
                </a:solidFill>
                <a:effectLst/>
                <a:latin typeface="Times New Roman" panose="02020603050405020304" pitchFamily="18" charset="0"/>
                <a:cs typeface="Times New Roman" panose="02020603050405020304" pitchFamily="18" charset="0"/>
              </a:rPr>
              <a:t>centre</a:t>
            </a:r>
            <a:r>
              <a:rPr lang="en-US" sz="2400" b="0" i="0" dirty="0">
                <a:solidFill>
                  <a:srgbClr val="212121"/>
                </a:solidFill>
                <a:effectLst/>
                <a:latin typeface="Times New Roman" panose="02020603050405020304" pitchFamily="18" charset="0"/>
                <a:cs typeface="Times New Roman" panose="02020603050405020304" pitchFamily="18" charset="0"/>
              </a:rPr>
              <a:t> point to produce the required hole. </a:t>
            </a:r>
          </a:p>
          <a:p>
            <a:pPr algn="just"/>
            <a:r>
              <a:rPr lang="en-US" sz="2400" b="0" i="0" dirty="0">
                <a:solidFill>
                  <a:srgbClr val="212121"/>
                </a:solidFill>
                <a:effectLst/>
                <a:latin typeface="Times New Roman" panose="02020603050405020304" pitchFamily="18" charset="0"/>
                <a:cs typeface="Times New Roman" panose="02020603050405020304" pitchFamily="18" charset="0"/>
              </a:rPr>
              <a:t>The internal surface of the hole so generated by drilling becomes rough and the hole is always slightly oversize than the drill used due to the vibration of the spindle and the drill. </a:t>
            </a:r>
            <a:endParaRPr lang="en-US" dirty="0"/>
          </a:p>
        </p:txBody>
      </p:sp>
      <p:sp>
        <p:nvSpPr>
          <p:cNvPr id="4" name="Slide Number Placeholder 3">
            <a:extLst>
              <a:ext uri="{FF2B5EF4-FFF2-40B4-BE49-F238E27FC236}">
                <a16:creationId xmlns:a16="http://schemas.microsoft.com/office/drawing/2014/main" id="{B6C7D554-CC90-DF8D-4F8C-3971F8A1D8A1}"/>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1026" name="Picture 2" descr="Schematic diagram of drilling tool operation | Download Scientific Diagram">
            <a:extLst>
              <a:ext uri="{FF2B5EF4-FFF2-40B4-BE49-F238E27FC236}">
                <a16:creationId xmlns:a16="http://schemas.microsoft.com/office/drawing/2014/main" id="{85B648E1-28AA-EB43-6DB1-5099D908E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6592" y="685800"/>
            <a:ext cx="3480279" cy="467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71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6BF2-3CF3-3C95-081E-799E16AD10C0}"/>
              </a:ext>
            </a:extLst>
          </p:cNvPr>
          <p:cNvSpPr>
            <a:spLocks noGrp="1"/>
          </p:cNvSpPr>
          <p:nvPr>
            <p:ph type="title"/>
          </p:nvPr>
        </p:nvSpPr>
        <p:spPr>
          <a:xfrm>
            <a:off x="218201" y="138953"/>
            <a:ext cx="3304929" cy="1093694"/>
          </a:xfrm>
        </p:spPr>
        <p:txBody>
          <a:bodyPr/>
          <a:lstStyle/>
          <a:p>
            <a:r>
              <a:rPr lang="en-US" dirty="0"/>
              <a:t>BORING</a:t>
            </a:r>
          </a:p>
        </p:txBody>
      </p:sp>
      <p:sp>
        <p:nvSpPr>
          <p:cNvPr id="3" name="Content Placeholder 2">
            <a:extLst>
              <a:ext uri="{FF2B5EF4-FFF2-40B4-BE49-F238E27FC236}">
                <a16:creationId xmlns:a16="http://schemas.microsoft.com/office/drawing/2014/main" id="{369CC623-AA5D-C4E5-EACD-09212F435610}"/>
              </a:ext>
            </a:extLst>
          </p:cNvPr>
          <p:cNvSpPr>
            <a:spLocks noGrp="1"/>
          </p:cNvSpPr>
          <p:nvPr>
            <p:ph idx="1"/>
          </p:nvPr>
        </p:nvSpPr>
        <p:spPr>
          <a:xfrm>
            <a:off x="488576" y="3320954"/>
            <a:ext cx="11214847" cy="3278572"/>
          </a:xfrm>
        </p:spPr>
        <p:txBody>
          <a:bodyPr>
            <a:normAutofit lnSpcReduction="10000"/>
          </a:bodyPr>
          <a:lstStyle/>
          <a:p>
            <a:pPr algn="just">
              <a:lnSpc>
                <a:spcPct val="115000"/>
              </a:lnSpc>
              <a:spcBef>
                <a:spcPts val="0"/>
              </a:spcBef>
              <a:spcAft>
                <a:spcPts val="1000"/>
              </a:spcAft>
              <a:tabLst>
                <a:tab pos="457200" algn="l"/>
              </a:tabLst>
            </a:pPr>
            <a:r>
              <a:rPr lang="en-US" sz="2400" dirty="0">
                <a:solidFill>
                  <a:srgbClr val="212121"/>
                </a:solidFill>
                <a:latin typeface="Times New Roman" panose="02020603050405020304" pitchFamily="18" charset="0"/>
                <a:cs typeface="Times New Roman" panose="02020603050405020304" pitchFamily="18" charset="0"/>
              </a:rPr>
              <a:t>Boring is done on a drilling machine to increase the size of an already drilled hole. </a:t>
            </a:r>
          </a:p>
          <a:p>
            <a:pPr algn="just">
              <a:lnSpc>
                <a:spcPct val="115000"/>
              </a:lnSpc>
              <a:spcBef>
                <a:spcPts val="0"/>
              </a:spcBef>
              <a:spcAft>
                <a:spcPts val="1000"/>
              </a:spcAft>
              <a:tabLst>
                <a:tab pos="457200" algn="l"/>
              </a:tabLst>
            </a:pPr>
            <a:r>
              <a:rPr lang="en-US" sz="2400" dirty="0">
                <a:solidFill>
                  <a:srgbClr val="212121"/>
                </a:solidFill>
                <a:latin typeface="Times New Roman" panose="02020603050405020304" pitchFamily="18" charset="0"/>
                <a:cs typeface="Times New Roman" panose="02020603050405020304" pitchFamily="18" charset="0"/>
              </a:rPr>
              <a:t>When a suitable size drill is not available, initially a hole is drilled to the nearest size and using a single point cutting tool, the size of the hole is increased as shown in Fig. </a:t>
            </a:r>
          </a:p>
          <a:p>
            <a:pPr algn="just">
              <a:lnSpc>
                <a:spcPct val="115000"/>
              </a:lnSpc>
              <a:spcBef>
                <a:spcPts val="0"/>
              </a:spcBef>
              <a:spcAft>
                <a:spcPts val="1000"/>
              </a:spcAft>
              <a:tabLst>
                <a:tab pos="457200" algn="l"/>
              </a:tabLst>
            </a:pPr>
            <a:r>
              <a:rPr lang="en-US" sz="2400" dirty="0">
                <a:solidFill>
                  <a:srgbClr val="212121"/>
                </a:solidFill>
                <a:latin typeface="Times New Roman" panose="02020603050405020304" pitchFamily="18" charset="0"/>
                <a:cs typeface="Times New Roman" panose="02020603050405020304" pitchFamily="18" charset="0"/>
              </a:rPr>
              <a:t>By lowering the tool while it is continuously rotating, the size of the hole is increased to its entire depth. </a:t>
            </a:r>
          </a:p>
          <a:p>
            <a:pPr algn="just">
              <a:lnSpc>
                <a:spcPct val="115000"/>
              </a:lnSpc>
              <a:spcBef>
                <a:spcPts val="0"/>
              </a:spcBef>
              <a:spcAft>
                <a:spcPts val="1000"/>
              </a:spcAft>
              <a:tabLst>
                <a:tab pos="457200" algn="l"/>
              </a:tabLst>
            </a:pPr>
            <a:r>
              <a:rPr lang="en-US" sz="2400" dirty="0">
                <a:solidFill>
                  <a:srgbClr val="212121"/>
                </a:solidFill>
                <a:latin typeface="Times New Roman" panose="02020603050405020304" pitchFamily="18" charset="0"/>
                <a:cs typeface="Times New Roman" panose="02020603050405020304" pitchFamily="18" charset="0"/>
              </a:rPr>
              <a:t>Fig shows when the boring operation is in progress. It will be continued till the lower surface of the work piece.</a:t>
            </a:r>
          </a:p>
        </p:txBody>
      </p:sp>
      <p:sp>
        <p:nvSpPr>
          <p:cNvPr id="4" name="Slide Number Placeholder 3">
            <a:extLst>
              <a:ext uri="{FF2B5EF4-FFF2-40B4-BE49-F238E27FC236}">
                <a16:creationId xmlns:a16="http://schemas.microsoft.com/office/drawing/2014/main" id="{B6C7D554-CC90-DF8D-4F8C-3971F8A1D8A1}"/>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3075" name="Picture 16">
            <a:extLst>
              <a:ext uri="{FF2B5EF4-FFF2-40B4-BE49-F238E27FC236}">
                <a16:creationId xmlns:a16="http://schemas.microsoft.com/office/drawing/2014/main" id="{0280650E-9153-4679-5A5B-A8CE61438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050" y="165785"/>
            <a:ext cx="4760259" cy="311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872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9844-F333-CF66-EF0F-90398D38250F}"/>
              </a:ext>
            </a:extLst>
          </p:cNvPr>
          <p:cNvSpPr>
            <a:spLocks noGrp="1"/>
          </p:cNvSpPr>
          <p:nvPr>
            <p:ph type="title"/>
          </p:nvPr>
        </p:nvSpPr>
        <p:spPr>
          <a:xfrm>
            <a:off x="296410" y="188797"/>
            <a:ext cx="3881143" cy="1124532"/>
          </a:xfrm>
        </p:spPr>
        <p:txBody>
          <a:bodyPr/>
          <a:lstStyle/>
          <a:p>
            <a:r>
              <a:rPr lang="en-US" dirty="0"/>
              <a:t>REAMING</a:t>
            </a:r>
          </a:p>
        </p:txBody>
      </p:sp>
      <p:sp>
        <p:nvSpPr>
          <p:cNvPr id="3" name="Content Placeholder 2">
            <a:extLst>
              <a:ext uri="{FF2B5EF4-FFF2-40B4-BE49-F238E27FC236}">
                <a16:creationId xmlns:a16="http://schemas.microsoft.com/office/drawing/2014/main" id="{BE01BA73-78D9-A938-EB3A-9E617678C9FF}"/>
              </a:ext>
            </a:extLst>
          </p:cNvPr>
          <p:cNvSpPr>
            <a:spLocks noGrp="1"/>
          </p:cNvSpPr>
          <p:nvPr>
            <p:ph idx="1"/>
          </p:nvPr>
        </p:nvSpPr>
        <p:spPr>
          <a:xfrm>
            <a:off x="233082" y="1493879"/>
            <a:ext cx="7888942" cy="4050792"/>
          </a:xfrm>
        </p:spPr>
        <p:txBody>
          <a:bodyPr>
            <a:normAutofit lnSpcReduction="10000"/>
          </a:bodyPr>
          <a:lstStyle/>
          <a:p>
            <a:pPr algn="just">
              <a:lnSpc>
                <a:spcPct val="115000"/>
              </a:lnSpc>
              <a:spcBef>
                <a:spcPts val="0"/>
              </a:spcBef>
              <a:spcAft>
                <a:spcPts val="1000"/>
              </a:spcAft>
            </a:pPr>
            <a:r>
              <a:rPr lang="en-US" sz="2400" dirty="0">
                <a:solidFill>
                  <a:srgbClr val="212121"/>
                </a:solidFill>
                <a:latin typeface="Times New Roman" panose="02020603050405020304" pitchFamily="18" charset="0"/>
                <a:cs typeface="Times New Roman" panose="02020603050405020304" pitchFamily="18" charset="0"/>
              </a:rPr>
              <a:t>Reaming is the process of smoothing the surface of the drilled holes with a reamer. </a:t>
            </a:r>
          </a:p>
          <a:p>
            <a:pPr algn="just">
              <a:lnSpc>
                <a:spcPct val="115000"/>
              </a:lnSpc>
              <a:spcBef>
                <a:spcPts val="0"/>
              </a:spcBef>
              <a:spcAft>
                <a:spcPts val="1000"/>
              </a:spcAft>
            </a:pPr>
            <a:r>
              <a:rPr lang="en-US" sz="2400" dirty="0">
                <a:solidFill>
                  <a:srgbClr val="212121"/>
                </a:solidFill>
                <a:latin typeface="Times New Roman" panose="02020603050405020304" pitchFamily="18" charset="0"/>
                <a:cs typeface="Times New Roman" panose="02020603050405020304" pitchFamily="18" charset="0"/>
              </a:rPr>
              <a:t>A reamer is similar to the twist drill, but has straight flutes. </a:t>
            </a:r>
          </a:p>
          <a:p>
            <a:pPr algn="just">
              <a:lnSpc>
                <a:spcPct val="115000"/>
              </a:lnSpc>
              <a:spcBef>
                <a:spcPts val="0"/>
              </a:spcBef>
              <a:spcAft>
                <a:spcPts val="1000"/>
              </a:spcAft>
            </a:pPr>
            <a:r>
              <a:rPr lang="en-US" sz="2400" dirty="0">
                <a:solidFill>
                  <a:srgbClr val="212121"/>
                </a:solidFill>
                <a:latin typeface="Times New Roman" panose="02020603050405020304" pitchFamily="18" charset="0"/>
                <a:cs typeface="Times New Roman" panose="02020603050405020304" pitchFamily="18" charset="0"/>
              </a:rPr>
              <a:t>After drilling the hole to a slightly smaller size, the reamer is mounted in place of twist drill and with the speed reduced to half of that of the drilling, reaming is done in the same way as drilling. </a:t>
            </a:r>
          </a:p>
          <a:p>
            <a:pPr algn="just"/>
            <a:r>
              <a:rPr lang="en-US" sz="2400" dirty="0">
                <a:solidFill>
                  <a:srgbClr val="212121"/>
                </a:solidFill>
                <a:latin typeface="Times New Roman" panose="02020603050405020304" pitchFamily="18" charset="0"/>
                <a:cs typeface="Times New Roman" panose="02020603050405020304" pitchFamily="18" charset="0"/>
              </a:rPr>
              <a:t>It removes only a small amount of material and produces a smooth finish on the drilled surfaces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sp>
        <p:nvSpPr>
          <p:cNvPr id="4" name="Slide Number Placeholder 3">
            <a:extLst>
              <a:ext uri="{FF2B5EF4-FFF2-40B4-BE49-F238E27FC236}">
                <a16:creationId xmlns:a16="http://schemas.microsoft.com/office/drawing/2014/main" id="{612634FD-5B0C-B5DA-B780-EA0C537A749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2050" name="Picture 2" descr="Reaming Process">
            <a:extLst>
              <a:ext uri="{FF2B5EF4-FFF2-40B4-BE49-F238E27FC236}">
                <a16:creationId xmlns:a16="http://schemas.microsoft.com/office/drawing/2014/main" id="{E9A743A6-F5F7-B6B9-5F12-B171EB909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24" y="1313329"/>
            <a:ext cx="3561102" cy="316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445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175" y="1192306"/>
            <a:ext cx="10915650" cy="1846659"/>
          </a:xfrm>
          <a:prstGeom prst="rect">
            <a:avLst/>
          </a:prstGeom>
          <a:noFill/>
        </p:spPr>
        <p:txBody>
          <a:bodyPr wrap="square" rtlCol="0">
            <a:spAutoFit/>
          </a:bodyPr>
          <a:lstStyle/>
          <a:p>
            <a:pPr algn="just"/>
            <a:r>
              <a:rPr lang="en-US" altLang="en-US" sz="3200" dirty="0">
                <a:latin typeface="Times New Roman" panose="02020603050405020304" pitchFamily="18" charset="0"/>
                <a:cs typeface="Times New Roman" panose="02020603050405020304" pitchFamily="18" charset="0"/>
              </a:rPr>
              <a:t>Definition:- A machine tool used for removing the undesirable material from a workpiece  by feeding the </a:t>
            </a:r>
            <a:r>
              <a:rPr lang="en-US" altLang="en-US" sz="3200" b="1" dirty="0">
                <a:latin typeface="Times New Roman" panose="02020603050405020304" pitchFamily="18" charset="0"/>
                <a:cs typeface="Times New Roman" panose="02020603050405020304" pitchFamily="18" charset="0"/>
              </a:rPr>
              <a:t>workpiece against a rotating multipoint cutting tool </a:t>
            </a:r>
            <a:r>
              <a:rPr lang="en-US" altLang="en-US" sz="3200" dirty="0">
                <a:latin typeface="Times New Roman" panose="02020603050405020304" pitchFamily="18" charset="0"/>
                <a:cs typeface="Times New Roman" panose="02020603050405020304" pitchFamily="18" charset="0"/>
              </a:rPr>
              <a:t>called milling cutter.</a:t>
            </a:r>
          </a:p>
          <a:p>
            <a:endParaRPr 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19188" y="3071812"/>
            <a:ext cx="10253662" cy="3279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
        <p:nvSpPr>
          <p:cNvPr id="7" name="Title 1">
            <a:extLst>
              <a:ext uri="{FF2B5EF4-FFF2-40B4-BE49-F238E27FC236}">
                <a16:creationId xmlns:a16="http://schemas.microsoft.com/office/drawing/2014/main" id="{64FBB5BF-41B2-055A-370F-DC4931A130EF}"/>
              </a:ext>
            </a:extLst>
          </p:cNvPr>
          <p:cNvSpPr>
            <a:spLocks noGrp="1"/>
          </p:cNvSpPr>
          <p:nvPr>
            <p:ph type="title"/>
          </p:nvPr>
        </p:nvSpPr>
        <p:spPr>
          <a:xfrm>
            <a:off x="326898" y="127445"/>
            <a:ext cx="10058400" cy="1064861"/>
          </a:xfrm>
        </p:spPr>
        <p:txBody>
          <a:bodyPr>
            <a:normAutofit fontScale="90000"/>
          </a:bodyPr>
          <a:lstStyle/>
          <a:p>
            <a:r>
              <a:rPr lang="en-US" altLang="en-US" dirty="0"/>
              <a:t>WORKING PRINCIPLE OF MILLING MACHINE</a:t>
            </a:r>
            <a:endParaRPr lang="en-IN" altLang="en-US" dirty="0"/>
          </a:p>
        </p:txBody>
      </p:sp>
    </p:spTree>
    <p:extLst>
      <p:ext uri="{BB962C8B-B14F-4D97-AF65-F5344CB8AC3E}">
        <p14:creationId xmlns:p14="http://schemas.microsoft.com/office/powerpoint/2010/main" val="72856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2875" y="300038"/>
            <a:ext cx="6972302" cy="5539978"/>
          </a:xfrm>
          <a:prstGeom prst="rect">
            <a:avLst/>
          </a:prstGeom>
          <a:noFill/>
        </p:spPr>
        <p:txBody>
          <a:bodyPr wrap="square" rtlCol="0">
            <a:spAutoFit/>
          </a:bodyPr>
          <a:lstStyle/>
          <a:p>
            <a:pPr algn="just">
              <a:lnSpc>
                <a:spcPct val="150000"/>
              </a:lnSpc>
            </a:pPr>
            <a:r>
              <a:rPr lang="en-US" sz="3200" dirty="0">
                <a:solidFill>
                  <a:srgbClr val="FF0000"/>
                </a:solidFill>
                <a:latin typeface="Times New Roman" panose="02020603050405020304" pitchFamily="18" charset="0"/>
                <a:cs typeface="Times New Roman" panose="02020603050405020304" pitchFamily="18" charset="0"/>
              </a:rPr>
              <a:t>Working Principle of Milling Process:</a:t>
            </a:r>
          </a:p>
          <a:p>
            <a:pPr marL="285750" indent="-285750" algn="just">
              <a:lnSpc>
                <a:spcPct val="150000"/>
              </a:lnSpc>
              <a:buFont typeface="Arial" panose="020B0604020202020204" pitchFamily="34" charset="0"/>
              <a:buChar char="•"/>
            </a:pPr>
            <a:r>
              <a:rPr lang="en-US" altLang="en-US" sz="2400" b="1" dirty="0">
                <a:latin typeface="Times New Roman" panose="02020603050405020304" pitchFamily="18" charset="0"/>
                <a:cs typeface="Times New Roman" panose="02020603050405020304" pitchFamily="18" charset="0"/>
              </a:rPr>
              <a:t>Workpiece is clamped </a:t>
            </a:r>
            <a:r>
              <a:rPr lang="en-US" altLang="en-US" sz="2400" dirty="0">
                <a:latin typeface="Times New Roman" panose="02020603050405020304" pitchFamily="18" charset="0"/>
                <a:cs typeface="Times New Roman" panose="02020603050405020304" pitchFamily="18" charset="0"/>
              </a:rPr>
              <a:t>on the </a:t>
            </a:r>
            <a:r>
              <a:rPr lang="en-US" altLang="en-US" sz="2400" b="1" dirty="0">
                <a:latin typeface="Times New Roman" panose="02020603050405020304" pitchFamily="18" charset="0"/>
                <a:cs typeface="Times New Roman" panose="02020603050405020304" pitchFamily="18" charset="0"/>
              </a:rPr>
              <a:t>work table</a:t>
            </a:r>
            <a:r>
              <a:rPr lang="en-US" altLang="en-US" sz="24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altLang="en-US" sz="2400" b="1" dirty="0">
                <a:latin typeface="Times New Roman" panose="02020603050405020304" pitchFamily="18" charset="0"/>
                <a:cs typeface="Times New Roman" panose="02020603050405020304" pitchFamily="18" charset="0"/>
              </a:rPr>
              <a:t>Milling cutter </a:t>
            </a:r>
            <a:r>
              <a:rPr lang="en-US" altLang="en-US" sz="2400" dirty="0">
                <a:latin typeface="Times New Roman" panose="02020603050405020304" pitchFamily="18" charset="0"/>
                <a:cs typeface="Times New Roman" panose="02020603050405020304" pitchFamily="18" charset="0"/>
              </a:rPr>
              <a:t>is </a:t>
            </a:r>
            <a:r>
              <a:rPr lang="en-US" altLang="en-US" sz="2400" b="1" dirty="0">
                <a:latin typeface="Times New Roman" panose="02020603050405020304" pitchFamily="18" charset="0"/>
                <a:cs typeface="Times New Roman" panose="02020603050405020304" pitchFamily="18" charset="0"/>
              </a:rPr>
              <a:t>mounted</a:t>
            </a:r>
            <a:r>
              <a:rPr lang="en-US" altLang="en-US" sz="2400" dirty="0">
                <a:latin typeface="Times New Roman" panose="02020603050405020304" pitchFamily="18" charset="0"/>
                <a:cs typeface="Times New Roman" panose="02020603050405020304" pitchFamily="18" charset="0"/>
              </a:rPr>
              <a:t> on the  </a:t>
            </a:r>
            <a:r>
              <a:rPr lang="en-US" altLang="en-US" sz="2400" b="1" dirty="0">
                <a:latin typeface="Times New Roman" panose="02020603050405020304" pitchFamily="18" charset="0"/>
                <a:cs typeface="Times New Roman" panose="02020603050405020304" pitchFamily="18" charset="0"/>
              </a:rPr>
              <a:t>arbor or spindle</a:t>
            </a:r>
            <a:r>
              <a:rPr lang="en-US" altLang="en-US" sz="2400" dirty="0">
                <a:latin typeface="Times New Roman" panose="02020603050405020304" pitchFamily="18" charset="0"/>
                <a:cs typeface="Times New Roman" panose="02020603050405020304" pitchFamily="18" charset="0"/>
              </a:rPr>
              <a:t> of milling machine.</a:t>
            </a:r>
          </a:p>
          <a:p>
            <a:pPr marL="285750" indent="-285750" algn="just">
              <a:lnSpc>
                <a:spcPct val="150000"/>
              </a:lnSpc>
              <a:buFont typeface="Arial" panose="020B0604020202020204" pitchFamily="34" charset="0"/>
              <a:buChar char="•"/>
            </a:pPr>
            <a:r>
              <a:rPr lang="en-US" altLang="en-US" sz="2400" b="1" dirty="0">
                <a:latin typeface="Times New Roman" panose="02020603050405020304" pitchFamily="18" charset="0"/>
                <a:cs typeface="Times New Roman" panose="02020603050405020304" pitchFamily="18" charset="0"/>
              </a:rPr>
              <a:t>Milling cutter rotates </a:t>
            </a:r>
            <a:r>
              <a:rPr lang="en-US" altLang="en-US" sz="2400" dirty="0">
                <a:latin typeface="Times New Roman" panose="02020603050405020304" pitchFamily="18" charset="0"/>
                <a:cs typeface="Times New Roman" panose="02020603050405020304" pitchFamily="18" charset="0"/>
              </a:rPr>
              <a:t>at desired speed.</a:t>
            </a:r>
          </a:p>
          <a:p>
            <a:pPr marL="285750" indent="-285750" algn="just">
              <a:lnSpc>
                <a:spcPct val="150000"/>
              </a:lnSpc>
              <a:buFont typeface="Arial" panose="020B0604020202020204" pitchFamily="34" charset="0"/>
              <a:buChar char="•"/>
            </a:pPr>
            <a:r>
              <a:rPr lang="en-US" altLang="en-US" sz="2400" b="1" dirty="0">
                <a:latin typeface="Times New Roman" panose="02020603050405020304" pitchFamily="18" charset="0"/>
                <a:cs typeface="Times New Roman" panose="02020603050405020304" pitchFamily="18" charset="0"/>
              </a:rPr>
              <a:t>Workpiece is fed against the rotating milling cutter</a:t>
            </a:r>
            <a:r>
              <a:rPr lang="en-US" altLang="en-US" sz="2400" dirty="0">
                <a:latin typeface="Times New Roman" panose="02020603050405020304" pitchFamily="18" charset="0"/>
                <a:cs typeface="Times New Roman" panose="02020603050405020304" pitchFamily="18" charset="0"/>
              </a:rPr>
              <a:t> by moving in X,Y and Z directions.</a:t>
            </a:r>
          </a:p>
          <a:p>
            <a:pPr marL="285750" indent="-285750" algn="just">
              <a:lnSpc>
                <a:spcPct val="150000"/>
              </a:lnSpc>
              <a:buFont typeface="Arial" panose="020B0604020202020204" pitchFamily="34" charset="0"/>
              <a:buChar char="•"/>
            </a:pPr>
            <a:r>
              <a:rPr lang="en-US" altLang="en-US" sz="2400" b="1" dirty="0">
                <a:latin typeface="Times New Roman" panose="02020603050405020304" pitchFamily="18" charset="0"/>
                <a:cs typeface="Times New Roman" panose="02020603050405020304" pitchFamily="18" charset="0"/>
              </a:rPr>
              <a:t>Milling cutter</a:t>
            </a:r>
            <a:r>
              <a:rPr lang="en-US" altLang="en-US" sz="2400" dirty="0">
                <a:latin typeface="Times New Roman" panose="02020603050405020304" pitchFamily="18" charset="0"/>
                <a:cs typeface="Times New Roman" panose="02020603050405020304" pitchFamily="18" charset="0"/>
              </a:rPr>
              <a:t> is made up of material </a:t>
            </a:r>
            <a:r>
              <a:rPr lang="en-US" altLang="en-US" sz="2400" b="1" dirty="0">
                <a:latin typeface="Times New Roman" panose="02020603050405020304" pitchFamily="18" charset="0"/>
                <a:cs typeface="Times New Roman" panose="02020603050405020304" pitchFamily="18" charset="0"/>
              </a:rPr>
              <a:t>harder than the workpiece</a:t>
            </a:r>
            <a:r>
              <a:rPr lang="en-US" altLang="en-US" sz="2400" dirty="0">
                <a:latin typeface="Times New Roman" panose="02020603050405020304" pitchFamily="18" charset="0"/>
                <a:cs typeface="Times New Roman" panose="02020603050405020304" pitchFamily="18" charset="0"/>
              </a:rPr>
              <a: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789" y="300038"/>
            <a:ext cx="4571999" cy="4357688"/>
          </a:xfrm>
          <a:prstGeom prst="rect">
            <a:avLst/>
          </a:prstGeom>
        </p:spPr>
      </p:pic>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998100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7225" y="128588"/>
            <a:ext cx="10344149" cy="646331"/>
          </a:xfrm>
          <a:prstGeom prst="rect">
            <a:avLst/>
          </a:prstGeom>
          <a:noFill/>
        </p:spPr>
        <p:txBody>
          <a:bodyPr wrap="square" rtlCol="0">
            <a:spAutoFit/>
          </a:bodyPr>
          <a:lstStyle/>
          <a:p>
            <a:pPr algn="ctr"/>
            <a:r>
              <a:rPr lang="en-US" sz="3600" b="1" dirty="0"/>
              <a:t>Horizontal Milling Machine</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1055314"/>
            <a:ext cx="10229849" cy="51482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198216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7225" y="171450"/>
            <a:ext cx="10344149"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Vertical Milling Machine</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033463"/>
            <a:ext cx="10458449" cy="54673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1336447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3F10E-99FF-C25A-52C3-7C630B5017B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4" name="Picture 3">
            <a:extLst>
              <a:ext uri="{FF2B5EF4-FFF2-40B4-BE49-F238E27FC236}">
                <a16:creationId xmlns:a16="http://schemas.microsoft.com/office/drawing/2014/main" id="{7483FC50-49A6-5097-F54E-138B1D604878}"/>
              </a:ext>
            </a:extLst>
          </p:cNvPr>
          <p:cNvPicPr>
            <a:picLocks noChangeAspect="1"/>
          </p:cNvPicPr>
          <p:nvPr/>
        </p:nvPicPr>
        <p:blipFill>
          <a:blip r:embed="rId2"/>
          <a:stretch>
            <a:fillRect/>
          </a:stretch>
        </p:blipFill>
        <p:spPr>
          <a:xfrm>
            <a:off x="5871883" y="774919"/>
            <a:ext cx="5759286" cy="2654081"/>
          </a:xfrm>
          <a:prstGeom prst="rect">
            <a:avLst/>
          </a:prstGeom>
        </p:spPr>
      </p:pic>
      <p:sp>
        <p:nvSpPr>
          <p:cNvPr id="6" name="TextBox 5">
            <a:extLst>
              <a:ext uri="{FF2B5EF4-FFF2-40B4-BE49-F238E27FC236}">
                <a16:creationId xmlns:a16="http://schemas.microsoft.com/office/drawing/2014/main" id="{ECC2C6C9-1AD8-9A96-44AC-21A3D5A6CA05}"/>
              </a:ext>
            </a:extLst>
          </p:cNvPr>
          <p:cNvSpPr txBox="1"/>
          <p:nvPr/>
        </p:nvSpPr>
        <p:spPr>
          <a:xfrm>
            <a:off x="744071" y="3815511"/>
            <a:ext cx="10567057" cy="2308324"/>
          </a:xfrm>
          <a:prstGeom prst="rect">
            <a:avLst/>
          </a:prstGeom>
          <a:noFill/>
        </p:spPr>
        <p:txBody>
          <a:bodyPr wrap="square">
            <a:spAutoFit/>
          </a:bodyPr>
          <a:lstStyle/>
          <a:p>
            <a:pPr algn="just"/>
            <a:r>
              <a:rPr lang="en-US" sz="2400" b="1" i="0" u="none" strike="noStrike" baseline="0" dirty="0">
                <a:solidFill>
                  <a:srgbClr val="000000"/>
                </a:solidFill>
                <a:latin typeface="Times New Roman" panose="02020603050405020304" pitchFamily="18" charset="0"/>
              </a:rPr>
              <a:t>Plane milling: -</a:t>
            </a:r>
            <a:r>
              <a:rPr lang="en-US" sz="2400" b="0" i="0" u="none" strike="noStrike" baseline="0" dirty="0">
                <a:solidFill>
                  <a:srgbClr val="000000"/>
                </a:solidFill>
                <a:latin typeface="Times New Roman" panose="02020603050405020304" pitchFamily="18" charset="0"/>
              </a:rPr>
              <a:t>The slab milling is the operation of producing flat, horizontal surface parallel to the axis of rotation of a slab-milling cutter. Slab milling is done to remove the material from the upper surface of the work piece. The slab milling cutters is held in the arbor and it may have straight or helical teethes. Both cutters can be used to generate flat surfaces. The require depth of cut can be adjusted by raising the table or the knee and the feed is given by moving the saddle. </a:t>
            </a:r>
            <a:endParaRPr lang="en-US" sz="2400" dirty="0"/>
          </a:p>
        </p:txBody>
      </p:sp>
      <p:sp>
        <p:nvSpPr>
          <p:cNvPr id="7" name="TextBox 6">
            <a:extLst>
              <a:ext uri="{FF2B5EF4-FFF2-40B4-BE49-F238E27FC236}">
                <a16:creationId xmlns:a16="http://schemas.microsoft.com/office/drawing/2014/main" id="{DF4AA6DD-6A6D-F16E-E022-8BCE88732FF4}"/>
              </a:ext>
            </a:extLst>
          </p:cNvPr>
          <p:cNvSpPr txBox="1"/>
          <p:nvPr/>
        </p:nvSpPr>
        <p:spPr>
          <a:xfrm>
            <a:off x="657225" y="128588"/>
            <a:ext cx="3484469" cy="646331"/>
          </a:xfrm>
          <a:prstGeom prst="rect">
            <a:avLst/>
          </a:prstGeom>
          <a:noFill/>
        </p:spPr>
        <p:txBody>
          <a:bodyPr wrap="square" rtlCol="0">
            <a:spAutoFit/>
          </a:bodyPr>
          <a:lstStyle/>
          <a:p>
            <a:pPr algn="ctr"/>
            <a:r>
              <a:rPr lang="en-US" sz="3600" b="1" dirty="0"/>
              <a:t>Plane Milling</a:t>
            </a:r>
          </a:p>
        </p:txBody>
      </p:sp>
      <p:pic>
        <p:nvPicPr>
          <p:cNvPr id="2050" name="Picture 2" descr="milling gif, Milling GIFs Get best gif on GIFER - lesfousrires.fr">
            <a:extLst>
              <a:ext uri="{FF2B5EF4-FFF2-40B4-BE49-F238E27FC236}">
                <a16:creationId xmlns:a16="http://schemas.microsoft.com/office/drawing/2014/main" id="{E7F66F1A-740B-3234-7C83-F41EA4D08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852148"/>
            <a:ext cx="4730047" cy="281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55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3F10E-99FF-C25A-52C3-7C630B5017B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
        <p:nvSpPr>
          <p:cNvPr id="6" name="TextBox 5">
            <a:extLst>
              <a:ext uri="{FF2B5EF4-FFF2-40B4-BE49-F238E27FC236}">
                <a16:creationId xmlns:a16="http://schemas.microsoft.com/office/drawing/2014/main" id="{ECC2C6C9-1AD8-9A96-44AC-21A3D5A6CA05}"/>
              </a:ext>
            </a:extLst>
          </p:cNvPr>
          <p:cNvSpPr txBox="1"/>
          <p:nvPr/>
        </p:nvSpPr>
        <p:spPr>
          <a:xfrm>
            <a:off x="358588" y="3815511"/>
            <a:ext cx="11241741" cy="2554545"/>
          </a:xfrm>
          <a:prstGeom prst="rect">
            <a:avLst/>
          </a:prstGeom>
          <a:noFill/>
        </p:spPr>
        <p:txBody>
          <a:bodyPr wrap="square">
            <a:spAutoFit/>
          </a:bodyPr>
          <a:lstStyle/>
          <a:p>
            <a:pPr marL="342900" indent="-342900" algn="just">
              <a:buFont typeface="Arial" panose="020B0604020202020204" pitchFamily="34" charset="0"/>
              <a:buChar char="•"/>
            </a:pPr>
            <a:r>
              <a:rPr lang="en-US" sz="2000" b="1" i="0" u="none" strike="noStrike" baseline="0" dirty="0">
                <a:solidFill>
                  <a:srgbClr val="000000"/>
                </a:solidFill>
                <a:latin typeface="Times New Roman" panose="02020603050405020304" pitchFamily="18" charset="0"/>
              </a:rPr>
              <a:t>Slot milling </a:t>
            </a:r>
            <a:r>
              <a:rPr lang="en-US" sz="2000" b="0" i="0" u="none" strike="noStrike" baseline="0" dirty="0">
                <a:solidFill>
                  <a:srgbClr val="000000"/>
                </a:solidFill>
                <a:latin typeface="Times New Roman" panose="02020603050405020304" pitchFamily="18" charset="0"/>
              </a:rPr>
              <a:t>is the operation of producing slots like T-slots, plain slots, dovetail slots etc., in worktable fixtures and other work holding devices. The operation may be performed using lighter end milling cutter, T-slot cutter, dovetail cutter or side milling cutter. The type of cutter selected depends on the shape of the slot to be produced. </a:t>
            </a:r>
          </a:p>
          <a:p>
            <a:pPr marL="342900" indent="-342900" algn="just">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Two separate milling cutters are required for milling T-slots. Initially a side cutter or an end milling cutter is used to cut the throat (open slot) starting from one end of the work piece to its other end. A T-slot milling cutter is then used to cut the headspace to the desired dimensions. Similar procedure is followed for cutting a dovetail slot, but a dovetail slot cutter is used in place of T-slot cutter. </a:t>
            </a:r>
            <a:endParaRPr lang="en-US" sz="2800" dirty="0"/>
          </a:p>
        </p:txBody>
      </p:sp>
      <p:sp>
        <p:nvSpPr>
          <p:cNvPr id="7" name="TextBox 6">
            <a:extLst>
              <a:ext uri="{FF2B5EF4-FFF2-40B4-BE49-F238E27FC236}">
                <a16:creationId xmlns:a16="http://schemas.microsoft.com/office/drawing/2014/main" id="{DF4AA6DD-6A6D-F16E-E022-8BCE88732FF4}"/>
              </a:ext>
            </a:extLst>
          </p:cNvPr>
          <p:cNvSpPr txBox="1"/>
          <p:nvPr/>
        </p:nvSpPr>
        <p:spPr>
          <a:xfrm>
            <a:off x="657225" y="128588"/>
            <a:ext cx="3484469" cy="646331"/>
          </a:xfrm>
          <a:prstGeom prst="rect">
            <a:avLst/>
          </a:prstGeom>
          <a:noFill/>
        </p:spPr>
        <p:txBody>
          <a:bodyPr wrap="square" rtlCol="0">
            <a:spAutoFit/>
          </a:bodyPr>
          <a:lstStyle/>
          <a:p>
            <a:pPr algn="ctr"/>
            <a:r>
              <a:rPr lang="en-US" sz="3600" b="1" dirty="0"/>
              <a:t>Slot Milling</a:t>
            </a:r>
          </a:p>
        </p:txBody>
      </p:sp>
      <p:pic>
        <p:nvPicPr>
          <p:cNvPr id="1028" name="Picture 4" descr="Machining GIFs | Tenor">
            <a:extLst>
              <a:ext uri="{FF2B5EF4-FFF2-40B4-BE49-F238E27FC236}">
                <a16:creationId xmlns:a16="http://schemas.microsoft.com/office/drawing/2014/main" id="{60CB2939-2B38-0065-78BC-02203675E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63" y="930381"/>
            <a:ext cx="474345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9154E9C-6470-2D87-8A55-5DF71440AAA9}"/>
              </a:ext>
            </a:extLst>
          </p:cNvPr>
          <p:cNvPicPr>
            <a:picLocks noChangeAspect="1"/>
          </p:cNvPicPr>
          <p:nvPr/>
        </p:nvPicPr>
        <p:blipFill>
          <a:blip r:embed="rId3"/>
          <a:stretch>
            <a:fillRect/>
          </a:stretch>
        </p:blipFill>
        <p:spPr>
          <a:xfrm>
            <a:off x="6180394" y="769400"/>
            <a:ext cx="4568288" cy="3051630"/>
          </a:xfrm>
          <a:prstGeom prst="rect">
            <a:avLst/>
          </a:prstGeom>
        </p:spPr>
      </p:pic>
    </p:spTree>
    <p:extLst>
      <p:ext uri="{BB962C8B-B14F-4D97-AF65-F5344CB8AC3E}">
        <p14:creationId xmlns:p14="http://schemas.microsoft.com/office/powerpoint/2010/main" val="402146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069848" y="54166"/>
            <a:ext cx="10058400" cy="1609344"/>
          </a:xfrm>
        </p:spPr>
        <p:txBody>
          <a:bodyPr/>
          <a:lstStyle/>
          <a:p>
            <a:pPr eaLnBrk="1" hangingPunct="1"/>
            <a:r>
              <a:rPr lang="en-US" altLang="en-US" dirty="0"/>
              <a:t>Engine lathe or center lathe</a:t>
            </a:r>
            <a:endParaRPr lang="en-IN" altLang="en-US" dirty="0"/>
          </a:p>
        </p:txBody>
      </p:sp>
      <p:sp>
        <p:nvSpPr>
          <p:cNvPr id="4100" name="AutoShape 2" descr="Image result for lathe machine diagram"/>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dirty="0"/>
          </a:p>
        </p:txBody>
      </p:sp>
      <p:sp>
        <p:nvSpPr>
          <p:cNvPr id="4101" name="AutoShape 4" descr="Image result for lathe machine diagram"/>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dirty="0"/>
          </a:p>
        </p:txBody>
      </p:sp>
      <p:pic>
        <p:nvPicPr>
          <p:cNvPr id="410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238250"/>
            <a:ext cx="11272838"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582499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1228725"/>
            <a:ext cx="11172825" cy="3931919"/>
          </a:xfrm>
        </p:spPr>
        <p:txBody>
          <a:bodyPr>
            <a:normAutofit/>
          </a:bodyPr>
          <a:lstStyle/>
          <a:p>
            <a:r>
              <a:rPr lang="en-US" sz="7200" cap="all" dirty="0">
                <a:blipFill dpi="0" rotWithShape="1">
                  <a:blip r:embed="rId2"/>
                  <a:srcRect/>
                  <a:tile tx="6350" ty="-127000" sx="65000" sy="64000" flip="none" algn="tl"/>
                </a:blipFill>
                <a:latin typeface="Rockwell Condensed" panose="02060603050405020104"/>
                <a:ea typeface="+mj-ea"/>
                <a:cs typeface="+mj-cs"/>
              </a:rPr>
              <a:t>INTRODUCTION TO Advanced Manufacturing Systems</a:t>
            </a:r>
            <a:br>
              <a:rPr lang="en-US" dirty="0"/>
            </a:br>
            <a:endParaRPr lang="en-US" dirty="0"/>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8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en-US" sz="28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63158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15556"/>
          </a:xfrm>
        </p:spPr>
        <p:txBody>
          <a:bodyPr/>
          <a:lstStyle/>
          <a:p>
            <a:r>
              <a:rPr lang="en-US" dirty="0"/>
              <a:t>1. Introduction</a:t>
            </a:r>
          </a:p>
        </p:txBody>
      </p:sp>
      <p:sp>
        <p:nvSpPr>
          <p:cNvPr id="3" name="Content Placeholder 2"/>
          <p:cNvSpPr>
            <a:spLocks noGrp="1"/>
          </p:cNvSpPr>
          <p:nvPr>
            <p:ph idx="1"/>
          </p:nvPr>
        </p:nvSpPr>
        <p:spPr>
          <a:xfrm>
            <a:off x="1069848" y="1500188"/>
            <a:ext cx="10058400" cy="4672012"/>
          </a:xfrm>
        </p:spPr>
        <p:txBody>
          <a:bodyPr/>
          <a:lstStyle/>
          <a:p>
            <a:endParaRPr lang="en-US" sz="1050" dirty="0">
              <a:solidFill>
                <a:srgbClr val="000000"/>
              </a:solidFill>
              <a:latin typeface="Constantia" panose="02030602050306030303" pitchFamily="18" charset="0"/>
            </a:endParaRPr>
          </a:p>
          <a:p>
            <a:endParaRPr lang="en-US" sz="1050" dirty="0">
              <a:latin typeface="Constantia" panose="02030602050306030303" pitchFamily="18" charset="0"/>
            </a:endParaRPr>
          </a:p>
          <a:p>
            <a:pPr algn="just"/>
            <a:r>
              <a:rPr lang="en-US" sz="3600" dirty="0">
                <a:latin typeface="Times New Roman" panose="02020603050405020304" pitchFamily="18" charset="0"/>
                <a:cs typeface="Times New Roman" panose="02020603050405020304" pitchFamily="18" charset="0"/>
              </a:rPr>
              <a:t>Conventionally, an operator decides and adjusts various machine parameters like </a:t>
            </a:r>
            <a:r>
              <a:rPr lang="en-US" sz="3600" b="1" dirty="0">
                <a:latin typeface="Times New Roman" panose="02020603050405020304" pitchFamily="18" charset="0"/>
                <a:cs typeface="Times New Roman" panose="02020603050405020304" pitchFamily="18" charset="0"/>
              </a:rPr>
              <a:t>feed</a:t>
            </a:r>
            <a:r>
              <a:rPr lang="en-US" sz="3600" dirty="0">
                <a:latin typeface="Times New Roman" panose="02020603050405020304" pitchFamily="18" charset="0"/>
                <a:cs typeface="Times New Roman" panose="02020603050405020304" pitchFamily="18" charset="0"/>
              </a:rPr>
              <a:t> , </a:t>
            </a:r>
            <a:r>
              <a:rPr lang="en-US" sz="3600" b="1" dirty="0">
                <a:latin typeface="Times New Roman" panose="02020603050405020304" pitchFamily="18" charset="0"/>
                <a:cs typeface="Times New Roman" panose="02020603050405020304" pitchFamily="18" charset="0"/>
              </a:rPr>
              <a:t>depth</a:t>
            </a:r>
            <a:r>
              <a:rPr lang="en-US" sz="3600" dirty="0">
                <a:latin typeface="Times New Roman" panose="02020603050405020304" pitchFamily="18" charset="0"/>
                <a:cs typeface="Times New Roman" panose="02020603050405020304" pitchFamily="18" charset="0"/>
              </a:rPr>
              <a:t> of cut speed </a:t>
            </a:r>
            <a:r>
              <a:rPr lang="en-US" sz="3600" dirty="0" err="1">
                <a:latin typeface="Times New Roman" panose="02020603050405020304" pitchFamily="18" charset="0"/>
                <a:cs typeface="Times New Roman" panose="02020603050405020304" pitchFamily="18" charset="0"/>
              </a:rPr>
              <a:t>etc</a:t>
            </a:r>
            <a:r>
              <a:rPr lang="en-US" sz="3600" dirty="0">
                <a:latin typeface="Times New Roman" panose="02020603050405020304" pitchFamily="18" charset="0"/>
                <a:cs typeface="Times New Roman" panose="02020603050405020304" pitchFamily="18" charset="0"/>
              </a:rPr>
              <a:t> depending on type of job , and controls the slide movements by hand. In a CNC Machine </a:t>
            </a:r>
            <a:r>
              <a:rPr lang="en-US" sz="3600" b="1" dirty="0">
                <a:latin typeface="Times New Roman" panose="02020603050405020304" pitchFamily="18" charset="0"/>
                <a:cs typeface="Times New Roman" panose="02020603050405020304" pitchFamily="18" charset="0"/>
              </a:rPr>
              <a:t>functions and slide movements are controlled by motors using computer programs. </a:t>
            </a:r>
          </a:p>
          <a:p>
            <a:endParaRPr lang="en-US" dirty="0"/>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132582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3386" y="413088"/>
            <a:ext cx="11282363" cy="353943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What is a CNC Machine?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CNC : </a:t>
            </a:r>
            <a:r>
              <a:rPr kumimoji="0" lang="en-US" sz="28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Computer Numerical Control (Computer + Numerical Control)</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Numerical control is a programmable automation in which process is controlled by </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Numbers, Letters, and symbols</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CNC Machining is a process used in the manufacturing sector that involves the use of computers to control machine tools like lathes, mills and grinders.</a:t>
            </a:r>
          </a:p>
        </p:txBody>
      </p:sp>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22</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851874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6956"/>
          </a:xfrm>
        </p:spPr>
        <p:txBody>
          <a:bodyPr>
            <a:normAutofit fontScale="90000"/>
          </a:bodyPr>
          <a:lstStyle/>
          <a:p>
            <a:r>
              <a:rPr lang="en-US" dirty="0"/>
              <a:t>CNC Coordinate Systems</a:t>
            </a:r>
          </a:p>
        </p:txBody>
      </p:sp>
      <p:pic>
        <p:nvPicPr>
          <p:cNvPr id="1026" name="Picture 2" descr="CNC milling machine axis alig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013" y="1724025"/>
            <a:ext cx="4300536" cy="2790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28663" y="1724025"/>
            <a:ext cx="5100637" cy="2790825"/>
          </a:xfrm>
          <a:prstGeom prst="rect">
            <a:avLst/>
          </a:prstGeom>
        </p:spPr>
      </p:pic>
      <p:sp>
        <p:nvSpPr>
          <p:cNvPr id="5" name="Rectangle 4"/>
          <p:cNvSpPr/>
          <p:nvPr/>
        </p:nvSpPr>
        <p:spPr>
          <a:xfrm>
            <a:off x="226886" y="4606851"/>
            <a:ext cx="10901362" cy="226215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computer controlled machines are able to accurately and repeatedly control motion in various directions. Each of these directions of motion is called an axis. Depending on the machine type there are commonly two to five axes. Additionally, a CNC axis may be either a linear axis in which movement is in a straight line, or a rotary axis with motion following a circular path.</a:t>
            </a:r>
          </a:p>
        </p:txBody>
      </p:sp>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23</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851277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29818"/>
          </a:xfrm>
        </p:spPr>
        <p:txBody>
          <a:bodyPr>
            <a:normAutofit fontScale="90000"/>
          </a:bodyPr>
          <a:lstStyle/>
          <a:p>
            <a:r>
              <a:rPr lang="en-US" dirty="0"/>
              <a:t>Components of CNC</a:t>
            </a:r>
          </a:p>
        </p:txBody>
      </p:sp>
      <p:pic>
        <p:nvPicPr>
          <p:cNvPr id="5" name="Picture 4"/>
          <p:cNvPicPr>
            <a:picLocks noChangeAspect="1"/>
          </p:cNvPicPr>
          <p:nvPr/>
        </p:nvPicPr>
        <p:blipFill>
          <a:blip r:embed="rId2"/>
          <a:stretch>
            <a:fillRect/>
          </a:stretch>
        </p:blipFill>
        <p:spPr>
          <a:xfrm>
            <a:off x="271464" y="1314450"/>
            <a:ext cx="11029949" cy="4829175"/>
          </a:xfrm>
          <a:prstGeom prst="rect">
            <a:avLst/>
          </a:prstGeom>
        </p:spPr>
      </p:pic>
      <p:sp>
        <p:nvSpPr>
          <p:cNvPr id="6" name="TextBox 5"/>
          <p:cNvSpPr txBox="1"/>
          <p:nvPr/>
        </p:nvSpPr>
        <p:spPr>
          <a:xfrm>
            <a:off x="2271713" y="6143625"/>
            <a:ext cx="711517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rPr>
              <a:t>Fig:- Components of CNC</a:t>
            </a:r>
          </a:p>
        </p:txBody>
      </p:sp>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589470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350" y="457111"/>
            <a:ext cx="11782425" cy="1292662"/>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4495E"/>
                </a:solidFill>
                <a:effectLst/>
                <a:uLnTx/>
                <a:uFillTx/>
                <a:latin typeface="ubuntu"/>
                <a:ea typeface="+mn-ea"/>
                <a:cs typeface="+mn-cs"/>
              </a:rPr>
              <a:t>(</a:t>
            </a:r>
            <a:r>
              <a:rPr kumimoji="0" lang="en-US" sz="26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Input Devices: </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These are the devices which are used to input the part program in the CNC machine. There are different input devices used and these are punch tape reader, magnetic tape reader, floppy drive, USB Flash Drive etc. </a:t>
            </a:r>
          </a:p>
        </p:txBody>
      </p:sp>
      <p:pic>
        <p:nvPicPr>
          <p:cNvPr id="2050" name="Picture 2" descr="Home made tape r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1960180"/>
            <a:ext cx="4995863" cy="47120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rekadayaupaya.files.wordpress.com/2013/06/figure9-2-standard-eia-coding-for-n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239" y="1628775"/>
            <a:ext cx="6862762" cy="52292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25</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577984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362" y="257978"/>
            <a:ext cx="11082338" cy="489364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4495E"/>
                </a:solidFill>
                <a:effectLst/>
                <a:uLnTx/>
                <a:uFillTx/>
                <a:latin typeface="ubuntu"/>
                <a:ea typeface="+mn-ea"/>
                <a:cs typeface="+mn-cs"/>
              </a:rPr>
              <a:t>(</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ii) Machine Control Unit (MCU): </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is the heart of the CNC machine. It performs all the controlling action of the CNC machine, the various functions performed by the MCU are: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reads</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coded instructions fed into it.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decodes</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coded instruction.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implements interpolation</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(linear, circular and helical ) to generate axis motion commands.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feeds the axis motion </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commands to the amplifier circuits for driving the axis mechanisms.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receives the feedback signals </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of position and speed for each drive axis.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implements the auxiliary control</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functions such as coolant or spindle on/off and tool change.</a:t>
            </a:r>
          </a:p>
        </p:txBody>
      </p:sp>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1987799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063" y="442823"/>
            <a:ext cx="11772900" cy="1292662"/>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(iii) Machine Tool: </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CNC machine tool always has a slide table and a spindle to control of the position and speed. The machine table is controlled in X and Y axis direction and the spindle is controlled in the Z axis direction. </a:t>
            </a:r>
          </a:p>
        </p:txBody>
      </p:sp>
      <p:sp>
        <p:nvSpPr>
          <p:cNvPr id="6" name="Rectangle 5"/>
          <p:cNvSpPr/>
          <p:nvPr/>
        </p:nvSpPr>
        <p:spPr>
          <a:xfrm>
            <a:off x="119063" y="1921223"/>
            <a:ext cx="11772900" cy="2092881"/>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4495E"/>
                </a:solidFill>
                <a:effectLst/>
                <a:uLnTx/>
                <a:uFillTx/>
                <a:latin typeface="ubuntu"/>
                <a:ea typeface="+mn-ea"/>
                <a:cs typeface="+mn-cs"/>
              </a:rPr>
              <a:t>(</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iv) Driving System: </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driving system of a CNC machine consists of </a:t>
            </a: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amplifier circuits, drive motors and ball lead screw</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MCU feeds the signals (i.e. of position and speed) of each axis to the amplifier circuits. The control signals are then augmented (increased) to actuate the drive motors. And the actuated drive motors rotate the ball lead screw to position the machine table.</a:t>
            </a:r>
            <a:r>
              <a:rPr kumimoji="0" lang="en-US" sz="1800" b="0" i="0" u="none" strike="noStrike" kern="1200" cap="none" spc="0" normalizeH="0" baseline="0" noProof="0" dirty="0">
                <a:ln>
                  <a:noFill/>
                </a:ln>
                <a:solidFill>
                  <a:srgbClr val="34495E"/>
                </a:solidFill>
                <a:effectLst/>
                <a:uLnTx/>
                <a:uFillTx/>
                <a:latin typeface="ubuntu"/>
                <a:ea typeface="+mn-ea"/>
                <a:cs typeface="+mn-cs"/>
              </a:rPr>
              <a:t> </a:t>
            </a: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pic>
        <p:nvPicPr>
          <p:cNvPr id="7" name="Picture 6"/>
          <p:cNvPicPr>
            <a:picLocks noChangeAspect="1"/>
          </p:cNvPicPr>
          <p:nvPr/>
        </p:nvPicPr>
        <p:blipFill>
          <a:blip r:embed="rId2"/>
          <a:stretch>
            <a:fillRect/>
          </a:stretch>
        </p:blipFill>
        <p:spPr>
          <a:xfrm>
            <a:off x="862012" y="4014104"/>
            <a:ext cx="9896475" cy="2786062"/>
          </a:xfrm>
          <a:prstGeom prst="rect">
            <a:avLst/>
          </a:prstGeom>
        </p:spPr>
      </p:pic>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034034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6224" y="278964"/>
            <a:ext cx="11553826" cy="249299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 Feedback System:</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This system consists of transducers that acts like sensors. It is also called as measuring system. It contains position and speed transducers that continuously monitor the position and speed of the cutting tool located at any instant. The MCU receives the signals from these transducers and it uses the difference between the reference signals and feedback signals to generate the control signals for correcting the position and speed errors. </a:t>
            </a:r>
          </a:p>
        </p:txBody>
      </p:sp>
      <p:sp>
        <p:nvSpPr>
          <p:cNvPr id="5" name="Rectangle 4"/>
          <p:cNvSpPr/>
          <p:nvPr/>
        </p:nvSpPr>
        <p:spPr>
          <a:xfrm>
            <a:off x="276224" y="2967335"/>
            <a:ext cx="11553825" cy="892552"/>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(vi) Display Unit: </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monitor is used to display the programs, commands and other useful data of CNC machine.</a:t>
            </a:r>
            <a:r>
              <a:rPr kumimoji="0" lang="en-US" sz="1800" b="0" i="0" u="none" strike="noStrike" kern="1200" cap="none" spc="0" normalizeH="0" baseline="0" noProof="0" dirty="0">
                <a:ln>
                  <a:noFill/>
                </a:ln>
                <a:solidFill>
                  <a:srgbClr val="34495E"/>
                </a:solidFill>
                <a:effectLst/>
                <a:uLnTx/>
                <a:uFillTx/>
                <a:latin typeface="ubuntu"/>
                <a:ea typeface="+mn-ea"/>
                <a:cs typeface="+mn-cs"/>
              </a:rPr>
              <a:t> </a:t>
            </a: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1557053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023" y="184594"/>
            <a:ext cx="11345990" cy="801243"/>
          </a:xfrm>
        </p:spPr>
        <p:txBody>
          <a:bodyPr>
            <a:noAutofit/>
          </a:bodyPr>
          <a:lstStyle/>
          <a:p>
            <a:r>
              <a:rPr lang="en-US" dirty="0"/>
              <a:t>CNC Machines-Advantages/Disadvantages</a:t>
            </a:r>
          </a:p>
        </p:txBody>
      </p:sp>
      <p:sp>
        <p:nvSpPr>
          <p:cNvPr id="4" name="Rectangle 3"/>
          <p:cNvSpPr/>
          <p:nvPr/>
        </p:nvSpPr>
        <p:spPr>
          <a:xfrm>
            <a:off x="12569" y="870967"/>
            <a:ext cx="6773993" cy="583236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onstantia" panose="02030602050306030303" pitchFamily="18"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Advantages:</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High Repeatability, Accurate and Precision</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Volume of production is very high</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Very efficient in producing Complex contours/surfaces with high reliability and precision.</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Flexibility in job change, automatic tool settings, that enables less scrap and will reduce idle time in  production leads to high productivity.</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Quick response to the change in design that gives edge in the market.</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Product life cycle can be reduced.</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More safe, higher productivity and better quality</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Less paper work, faster prototype production, reduction in lead times</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7000876" y="1171486"/>
            <a:ext cx="4938713" cy="307776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Disadvantages:</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Initial investment is high</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Skilled and trained operators is required to setup operation</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Computers and programming knowledge required</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Maintenance is difficult.</a:t>
            </a:r>
          </a:p>
          <a:p>
            <a:pPr marL="457200" marR="0" lvl="0" indent="-4572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1178123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142875" y="114300"/>
            <a:ext cx="11830051" cy="6457950"/>
          </a:xfrm>
        </p:spPr>
        <p:txBody>
          <a:bodyPr>
            <a:noAutofit/>
          </a:bodyPr>
          <a:lstStyle/>
          <a:p>
            <a:pPr algn="just" eaLnBrk="1" hangingPunct="1">
              <a:buFontTx/>
              <a:buNone/>
            </a:pPr>
            <a:r>
              <a:rPr lang="en-IN" altLang="en-US" sz="2300" b="1" dirty="0">
                <a:solidFill>
                  <a:srgbClr val="303030"/>
                </a:solidFill>
                <a:latin typeface="Times New Roman" panose="02020603050405020304" pitchFamily="18" charset="0"/>
                <a:cs typeface="Times New Roman" panose="02020603050405020304" pitchFamily="18" charset="0"/>
              </a:rPr>
              <a:t>Bed: </a:t>
            </a:r>
            <a:r>
              <a:rPr lang="en-IN" altLang="en-US" sz="2300" dirty="0">
                <a:solidFill>
                  <a:srgbClr val="303030"/>
                </a:solidFill>
                <a:latin typeface="Times New Roman" panose="02020603050405020304" pitchFamily="18" charset="0"/>
                <a:cs typeface="Times New Roman" panose="02020603050405020304" pitchFamily="18" charset="0"/>
              </a:rPr>
              <a:t>It is the main body of the machine. All main components are bolted on it. It is usually made by cast iron due to its high compressive strength and high lubrication quality. It is made by casting process and bolted on floor space.</a:t>
            </a:r>
          </a:p>
          <a:p>
            <a:pPr algn="just" eaLnBrk="1" hangingPunct="1">
              <a:buFontTx/>
              <a:buNone/>
            </a:pPr>
            <a:r>
              <a:rPr lang="en-IN" altLang="en-US" sz="2300" b="1" dirty="0">
                <a:solidFill>
                  <a:srgbClr val="303030"/>
                </a:solidFill>
                <a:latin typeface="Times New Roman" panose="02020603050405020304" pitchFamily="18" charset="0"/>
                <a:cs typeface="Times New Roman" panose="02020603050405020304" pitchFamily="18" charset="0"/>
              </a:rPr>
              <a:t>Tool post : </a:t>
            </a:r>
            <a:r>
              <a:rPr lang="en-IN" altLang="en-US" sz="2300" dirty="0">
                <a:solidFill>
                  <a:srgbClr val="303030"/>
                </a:solidFill>
                <a:latin typeface="Times New Roman" panose="02020603050405020304" pitchFamily="18" charset="0"/>
                <a:cs typeface="Times New Roman" panose="02020603050405020304" pitchFamily="18" charset="0"/>
              </a:rPr>
              <a:t>It is bolted on the carriage. It is used to hold the tool at correct position. Tool holder mounted on it.</a:t>
            </a:r>
          </a:p>
          <a:p>
            <a:pPr algn="just" eaLnBrk="1" hangingPunct="1">
              <a:buFontTx/>
              <a:buNone/>
            </a:pPr>
            <a:r>
              <a:rPr lang="en-IN" altLang="en-US" sz="2300" b="1" dirty="0">
                <a:solidFill>
                  <a:srgbClr val="303030"/>
                </a:solidFill>
                <a:latin typeface="Times New Roman" panose="02020603050405020304" pitchFamily="18" charset="0"/>
                <a:cs typeface="Times New Roman" panose="02020603050405020304" pitchFamily="18" charset="0"/>
              </a:rPr>
              <a:t>Chuck:  </a:t>
            </a:r>
            <a:r>
              <a:rPr lang="en-IN" altLang="en-US" sz="2300" dirty="0">
                <a:solidFill>
                  <a:srgbClr val="303030"/>
                </a:solidFill>
                <a:latin typeface="Times New Roman" panose="02020603050405020304" pitchFamily="18" charset="0"/>
                <a:cs typeface="Times New Roman" panose="02020603050405020304" pitchFamily="18" charset="0"/>
              </a:rPr>
              <a:t>Chuck is used to hold the workspace. It is bolted on the spindle which rotates the chuck and work piece. It is four jaw and three jaw according to the requirement of machine.</a:t>
            </a:r>
          </a:p>
          <a:p>
            <a:pPr algn="just" eaLnBrk="1" hangingPunct="1">
              <a:buFontTx/>
              <a:buNone/>
            </a:pPr>
            <a:r>
              <a:rPr lang="en-IN" altLang="en-US" sz="2300" b="1" dirty="0">
                <a:solidFill>
                  <a:srgbClr val="303030"/>
                </a:solidFill>
                <a:latin typeface="Times New Roman" panose="02020603050405020304" pitchFamily="18" charset="0"/>
                <a:cs typeface="Times New Roman" panose="02020603050405020304" pitchFamily="18" charset="0"/>
              </a:rPr>
              <a:t>Head stock : </a:t>
            </a:r>
            <a:r>
              <a:rPr lang="en-IN" altLang="en-US" sz="2300" dirty="0">
                <a:solidFill>
                  <a:srgbClr val="303030"/>
                </a:solidFill>
                <a:latin typeface="Times New Roman" panose="02020603050405020304" pitchFamily="18" charset="0"/>
                <a:cs typeface="Times New Roman" panose="02020603050405020304" pitchFamily="18" charset="0"/>
              </a:rPr>
              <a:t>Head stock is the main body parts which are placed at left side of bed. It is serve as holding device for the gear chain, spindle, driving pulley etc. It is also made by cast iron.</a:t>
            </a:r>
          </a:p>
          <a:p>
            <a:pPr algn="just" eaLnBrk="1" hangingPunct="1">
              <a:buFontTx/>
              <a:buNone/>
            </a:pPr>
            <a:r>
              <a:rPr lang="en-IN" altLang="en-US" sz="2300" b="1" dirty="0">
                <a:solidFill>
                  <a:srgbClr val="303030"/>
                </a:solidFill>
                <a:latin typeface="Times New Roman" panose="02020603050405020304" pitchFamily="18" charset="0"/>
                <a:cs typeface="Times New Roman" panose="02020603050405020304" pitchFamily="18" charset="0"/>
              </a:rPr>
              <a:t>Tail stock : </a:t>
            </a:r>
            <a:r>
              <a:rPr lang="en-IN" altLang="en-US" sz="2300" dirty="0">
                <a:solidFill>
                  <a:srgbClr val="303030"/>
                </a:solidFill>
                <a:latin typeface="Times New Roman" panose="02020603050405020304" pitchFamily="18" charset="0"/>
                <a:cs typeface="Times New Roman" panose="02020603050405020304" pitchFamily="18" charset="0"/>
              </a:rPr>
              <a:t>Tail stock situated on bed. It is placed at right hand side of the bed. The main function of tail stock to support the job when required. It is also used to perform drilling operation.</a:t>
            </a:r>
          </a:p>
          <a:p>
            <a:pPr algn="just" eaLnBrk="1" hangingPunct="1">
              <a:buFontTx/>
              <a:buNone/>
            </a:pPr>
            <a:r>
              <a:rPr lang="en-IN" altLang="en-US" sz="2300" b="1" dirty="0">
                <a:solidFill>
                  <a:srgbClr val="303030"/>
                </a:solidFill>
                <a:latin typeface="Times New Roman" panose="02020603050405020304" pitchFamily="18" charset="0"/>
                <a:cs typeface="Times New Roman" panose="02020603050405020304" pitchFamily="18" charset="0"/>
              </a:rPr>
              <a:t>Lead screw : </a:t>
            </a:r>
            <a:r>
              <a:rPr lang="en-IN" altLang="en-US" sz="2300" dirty="0">
                <a:solidFill>
                  <a:srgbClr val="303030"/>
                </a:solidFill>
                <a:latin typeface="Times New Roman" panose="02020603050405020304" pitchFamily="18" charset="0"/>
                <a:cs typeface="Times New Roman" panose="02020603050405020304" pitchFamily="18" charset="0"/>
              </a:rPr>
              <a:t>Lead screw is situated at the bottom side of bed which is used to move the carriage automatically during thread cutting.</a:t>
            </a:r>
          </a:p>
          <a:p>
            <a:pPr algn="just">
              <a:buNone/>
            </a:pPr>
            <a:r>
              <a:rPr lang="en-IN" altLang="en-US" sz="2300" b="1" dirty="0">
                <a:latin typeface="Times New Roman" panose="02020603050405020304" pitchFamily="18" charset="0"/>
                <a:cs typeface="Times New Roman" panose="02020603050405020304" pitchFamily="18" charset="0"/>
              </a:rPr>
              <a:t>Carriage : </a:t>
            </a:r>
            <a:r>
              <a:rPr lang="en-IN" altLang="en-US" sz="2300" dirty="0">
                <a:latin typeface="Times New Roman" panose="02020603050405020304" pitchFamily="18" charset="0"/>
                <a:cs typeface="Times New Roman" panose="02020603050405020304" pitchFamily="18" charset="0"/>
              </a:rPr>
              <a:t>It is situated between the head stock and tail stock. It is used to hold and move the tool post on the bed vertically and horizontally. It slides on the guide ways. Carriage is made by cast iron.</a:t>
            </a:r>
          </a:p>
          <a:p>
            <a:pPr algn="just">
              <a:buNone/>
            </a:pPr>
            <a:r>
              <a:rPr lang="en-IN" altLang="en-US" sz="2300" b="1" dirty="0">
                <a:latin typeface="Times New Roman" panose="02020603050405020304" pitchFamily="18" charset="0"/>
                <a:cs typeface="Times New Roman" panose="02020603050405020304" pitchFamily="18" charset="0"/>
              </a:rPr>
              <a:t>Apron : </a:t>
            </a:r>
            <a:r>
              <a:rPr lang="en-IN" altLang="en-US" sz="2300" dirty="0">
                <a:latin typeface="Times New Roman" panose="02020603050405020304" pitchFamily="18" charset="0"/>
                <a:cs typeface="Times New Roman" panose="02020603050405020304" pitchFamily="18" charset="0"/>
              </a:rPr>
              <a:t>It is situated on the carriage. It consist all controlling and moving mechanism of carriage.</a:t>
            </a:r>
          </a:p>
        </p:txBody>
      </p:sp>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1073978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8418" y="376188"/>
            <a:ext cx="8201028"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5400" cap="all" dirty="0">
                <a:blipFill>
                  <a:blip r:embed="rId2">
                    <a:extLst>
                      <a:ext uri="{28A0092B-C50C-407E-A947-70E740481C1C}">
                        <a14:useLocalDpi xmlns:a14="http://schemas.microsoft.com/office/drawing/2010/main" val="0"/>
                      </a:ext>
                    </a:extLst>
                  </a:blip>
                  <a:tile tx="6350" ty="-127000" sx="65000" sy="64000" flip="none" algn="tl"/>
                </a:blipFill>
                <a:latin typeface="Rockwell Condensed" panose="02060603050405020104"/>
              </a:rPr>
              <a:t>Applications of CNC Machining</a:t>
            </a:r>
          </a:p>
        </p:txBody>
      </p:sp>
      <p:sp>
        <p:nvSpPr>
          <p:cNvPr id="9" name="Rectangle 8"/>
          <p:cNvSpPr/>
          <p:nvPr/>
        </p:nvSpPr>
        <p:spPr>
          <a:xfrm>
            <a:off x="161365" y="1427896"/>
            <a:ext cx="11546541" cy="2492990"/>
          </a:xfrm>
          <a:prstGeom prst="rect">
            <a:avLst/>
          </a:prstGeom>
        </p:spPr>
        <p:txBody>
          <a:bodyPr wrap="square">
            <a:spAutoFit/>
          </a:bodyPr>
          <a:lstStyle/>
          <a:p>
            <a:pPr marL="457200" indent="-457200" algn="just">
              <a:buFont typeface="Arial" panose="020B0604020202020204" pitchFamily="34" charset="0"/>
              <a:buChar char="•"/>
            </a:pPr>
            <a:r>
              <a:rPr lang="en-US" sz="2600" dirty="0">
                <a:solidFill>
                  <a:prstClr val="black"/>
                </a:solidFill>
                <a:latin typeface="Times New Roman" panose="02020603050405020304" pitchFamily="18" charset="0"/>
                <a:cs typeface="Times New Roman" panose="02020603050405020304" pitchFamily="18" charset="0"/>
              </a:rPr>
              <a:t>CNC machining is a manufacturing process used in a variety of industries, including automotive, aerospace, construction, and agriculture.</a:t>
            </a:r>
          </a:p>
          <a:p>
            <a:pPr marL="457200" indent="-457200" algn="just">
              <a:buFont typeface="Arial" panose="020B0604020202020204" pitchFamily="34" charset="0"/>
              <a:buChar char="•"/>
            </a:pPr>
            <a:endParaRPr lang="en-US" sz="2600" dirty="0">
              <a:solidFill>
                <a:prstClr val="black"/>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600" dirty="0">
                <a:solidFill>
                  <a:prstClr val="black"/>
                </a:solidFill>
                <a:latin typeface="Times New Roman" panose="02020603050405020304" pitchFamily="18" charset="0"/>
                <a:cs typeface="Times New Roman" panose="02020603050405020304" pitchFamily="18" charset="0"/>
              </a:rPr>
              <a:t>CNC machining processes are suitable for a variety of engineering materials, including metals (such as aluminum, brass, stainless steel, alloy steel, etc.), plastics (such as PEEK, PTFE, nylon, etc.), wood, foam, composite materials, etc.</a:t>
            </a:r>
          </a:p>
        </p:txBody>
      </p:sp>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295567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AC1C-C6DD-8BD0-232A-28B0B9A0743A}"/>
              </a:ext>
            </a:extLst>
          </p:cNvPr>
          <p:cNvSpPr>
            <a:spLocks noGrp="1"/>
          </p:cNvSpPr>
          <p:nvPr>
            <p:ph type="title"/>
          </p:nvPr>
        </p:nvSpPr>
        <p:spPr>
          <a:xfrm>
            <a:off x="424390" y="251280"/>
            <a:ext cx="3726270" cy="869039"/>
          </a:xfrm>
        </p:spPr>
        <p:txBody>
          <a:bodyPr/>
          <a:lstStyle/>
          <a:p>
            <a:r>
              <a:rPr lang="en-US" dirty="0"/>
              <a:t>3D PRINTING</a:t>
            </a:r>
          </a:p>
        </p:txBody>
      </p:sp>
      <p:sp>
        <p:nvSpPr>
          <p:cNvPr id="3" name="Content Placeholder 2">
            <a:extLst>
              <a:ext uri="{FF2B5EF4-FFF2-40B4-BE49-F238E27FC236}">
                <a16:creationId xmlns:a16="http://schemas.microsoft.com/office/drawing/2014/main" id="{F3404E99-9379-6CED-EDB7-9F478F6F6098}"/>
              </a:ext>
            </a:extLst>
          </p:cNvPr>
          <p:cNvSpPr>
            <a:spLocks noGrp="1"/>
          </p:cNvSpPr>
          <p:nvPr>
            <p:ph idx="1"/>
          </p:nvPr>
        </p:nvSpPr>
        <p:spPr>
          <a:xfrm>
            <a:off x="523000" y="1207007"/>
            <a:ext cx="11292481" cy="5229651"/>
          </a:xfrm>
        </p:spPr>
        <p:txBody>
          <a:bodyPr/>
          <a:lstStyle/>
          <a:p>
            <a:pPr marL="0" indent="0" algn="l">
              <a:buNone/>
            </a:pPr>
            <a:r>
              <a:rPr lang="en-US" sz="2600" b="1" dirty="0">
                <a:solidFill>
                  <a:prstClr val="black"/>
                </a:solidFill>
                <a:latin typeface="Times New Roman" panose="02020603050405020304" pitchFamily="18" charset="0"/>
                <a:cs typeface="Times New Roman" panose="02020603050405020304" pitchFamily="18" charset="0"/>
              </a:rPr>
              <a:t>Introduction</a:t>
            </a:r>
          </a:p>
          <a:p>
            <a:pPr algn="just"/>
            <a:r>
              <a:rPr lang="en-US" sz="2600" dirty="0">
                <a:solidFill>
                  <a:prstClr val="black"/>
                </a:solidFill>
                <a:latin typeface="Times New Roman" panose="02020603050405020304" pitchFamily="18" charset="0"/>
                <a:cs typeface="Times New Roman" panose="02020603050405020304" pitchFamily="18" charset="0"/>
              </a:rPr>
              <a:t>3D printing or additive manufacturing is a process of making three dimensional solid objects from a digital file.</a:t>
            </a:r>
          </a:p>
          <a:p>
            <a:pPr algn="just"/>
            <a:r>
              <a:rPr lang="en-US" sz="2600" dirty="0">
                <a:solidFill>
                  <a:prstClr val="black"/>
                </a:solidFill>
                <a:latin typeface="Times New Roman" panose="02020603050405020304" pitchFamily="18" charset="0"/>
                <a:cs typeface="Times New Roman" panose="02020603050405020304" pitchFamily="18" charset="0"/>
              </a:rPr>
              <a:t>The creation of a 3D printed object is achieved using additive processes. In an additive process an object is created by laying down successive layers of material until the object is created. Each of these layers can be seen as a thinly sliced cross-section of the object.</a:t>
            </a:r>
          </a:p>
          <a:p>
            <a:pPr algn="just"/>
            <a:r>
              <a:rPr lang="en-US" sz="2600" dirty="0">
                <a:solidFill>
                  <a:prstClr val="black"/>
                </a:solidFill>
                <a:latin typeface="Times New Roman" panose="02020603050405020304" pitchFamily="18" charset="0"/>
                <a:cs typeface="Times New Roman" panose="02020603050405020304" pitchFamily="18" charset="0"/>
              </a:rPr>
              <a:t>3D printing is the opposite of subtractive manufacturing which is cutting out / hollowing out a piece of metal or plastic with for instance a milling machine.</a:t>
            </a:r>
          </a:p>
          <a:p>
            <a:pPr algn="just"/>
            <a:r>
              <a:rPr lang="en-US" sz="2600" dirty="0">
                <a:solidFill>
                  <a:prstClr val="black"/>
                </a:solidFill>
                <a:latin typeface="Times New Roman" panose="02020603050405020304" pitchFamily="18" charset="0"/>
                <a:cs typeface="Times New Roman" panose="02020603050405020304" pitchFamily="18" charset="0"/>
              </a:rPr>
              <a:t>3D printing enables you to produce complex shapes using less material than traditional manufacturing methods.</a:t>
            </a:r>
          </a:p>
          <a:p>
            <a:endParaRPr lang="en-US" dirty="0"/>
          </a:p>
        </p:txBody>
      </p:sp>
      <p:sp>
        <p:nvSpPr>
          <p:cNvPr id="4" name="Slide Number Placeholder 3">
            <a:extLst>
              <a:ext uri="{FF2B5EF4-FFF2-40B4-BE49-F238E27FC236}">
                <a16:creationId xmlns:a16="http://schemas.microsoft.com/office/drawing/2014/main" id="{2AC94C9B-5611-6EB0-FE00-7CEA6EA27A4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2178364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412785-0801-B355-6960-81578C6F8479}"/>
              </a:ext>
            </a:extLst>
          </p:cNvPr>
          <p:cNvSpPr>
            <a:spLocks noGrp="1"/>
          </p:cNvSpPr>
          <p:nvPr>
            <p:ph idx="1"/>
          </p:nvPr>
        </p:nvSpPr>
        <p:spPr>
          <a:xfrm>
            <a:off x="361636" y="185032"/>
            <a:ext cx="11453846" cy="6018544"/>
          </a:xfrm>
        </p:spPr>
        <p:txBody>
          <a:bodyPr>
            <a:normAutofit fontScale="92500" lnSpcReduction="10000"/>
          </a:bodyPr>
          <a:lstStyle/>
          <a:p>
            <a:pPr marL="0" indent="0" algn="l">
              <a:buNone/>
            </a:pPr>
            <a:r>
              <a:rPr lang="en-US" sz="2600" b="1" dirty="0">
                <a:solidFill>
                  <a:prstClr val="black"/>
                </a:solidFill>
                <a:latin typeface="Times New Roman" panose="02020603050405020304" pitchFamily="18" charset="0"/>
                <a:cs typeface="Times New Roman" panose="02020603050405020304" pitchFamily="18" charset="0"/>
              </a:rPr>
              <a:t>How Does 3D Printing Work?</a:t>
            </a:r>
          </a:p>
          <a:p>
            <a:pPr algn="l"/>
            <a:r>
              <a:rPr lang="en-US" sz="2600" dirty="0">
                <a:solidFill>
                  <a:prstClr val="black"/>
                </a:solidFill>
                <a:latin typeface="Times New Roman" panose="02020603050405020304" pitchFamily="18" charset="0"/>
                <a:cs typeface="Times New Roman" panose="02020603050405020304" pitchFamily="18" charset="0"/>
              </a:rPr>
              <a:t>It all starts with a 3D model. It can be created from the ground up or downloaded from a 3D library.</a:t>
            </a:r>
          </a:p>
          <a:p>
            <a:pPr algn="l"/>
            <a:endParaRPr lang="en-US" sz="2600" dirty="0">
              <a:solidFill>
                <a:prstClr val="black"/>
              </a:solidFill>
              <a:latin typeface="Times New Roman" panose="02020603050405020304" pitchFamily="18" charset="0"/>
              <a:cs typeface="Times New Roman" panose="02020603050405020304" pitchFamily="18" charset="0"/>
            </a:endParaRPr>
          </a:p>
          <a:p>
            <a:pPr marL="0" indent="0" algn="l">
              <a:buNone/>
            </a:pPr>
            <a:r>
              <a:rPr lang="en-US" sz="2600" b="1" dirty="0">
                <a:solidFill>
                  <a:prstClr val="black"/>
                </a:solidFill>
                <a:latin typeface="Times New Roman" panose="02020603050405020304" pitchFamily="18" charset="0"/>
                <a:cs typeface="Times New Roman" panose="02020603050405020304" pitchFamily="18" charset="0"/>
              </a:rPr>
              <a:t>3D Software</a:t>
            </a:r>
          </a:p>
          <a:p>
            <a:pPr algn="l"/>
            <a:r>
              <a:rPr lang="en-US" sz="2600" dirty="0">
                <a:solidFill>
                  <a:prstClr val="black"/>
                </a:solidFill>
                <a:latin typeface="Times New Roman" panose="02020603050405020304" pitchFamily="18" charset="0"/>
                <a:cs typeface="Times New Roman" panose="02020603050405020304" pitchFamily="18" charset="0"/>
              </a:rPr>
              <a:t>There are many different software tools available. From industrial grade to open source. </a:t>
            </a:r>
          </a:p>
          <a:p>
            <a:pPr algn="l"/>
            <a:r>
              <a:rPr lang="en-US" sz="2600" dirty="0">
                <a:solidFill>
                  <a:prstClr val="black"/>
                </a:solidFill>
                <a:latin typeface="Times New Roman" panose="02020603050405020304" pitchFamily="18" charset="0"/>
                <a:cs typeface="Times New Roman" panose="02020603050405020304" pitchFamily="18" charset="0"/>
              </a:rPr>
              <a:t>Now that a printable file is available, the next step is to prepare it for the 3D printer. This is called slicing.</a:t>
            </a:r>
          </a:p>
          <a:p>
            <a:pPr algn="l"/>
            <a:endParaRPr lang="en-US" sz="2600" dirty="0">
              <a:solidFill>
                <a:prstClr val="black"/>
              </a:solidFill>
              <a:latin typeface="Times New Roman" panose="02020603050405020304" pitchFamily="18" charset="0"/>
              <a:cs typeface="Times New Roman" panose="02020603050405020304" pitchFamily="18" charset="0"/>
            </a:endParaRPr>
          </a:p>
          <a:p>
            <a:pPr marL="0" indent="0" algn="l">
              <a:buNone/>
            </a:pPr>
            <a:r>
              <a:rPr lang="en-US" sz="2600" b="1" dirty="0">
                <a:solidFill>
                  <a:prstClr val="black"/>
                </a:solidFill>
                <a:latin typeface="Times New Roman" panose="02020603050405020304" pitchFamily="18" charset="0"/>
                <a:cs typeface="Times New Roman" panose="02020603050405020304" pitchFamily="18" charset="0"/>
              </a:rPr>
              <a:t>Slicing: From printable file to 3D Printer</a:t>
            </a:r>
          </a:p>
          <a:p>
            <a:pPr algn="l"/>
            <a:r>
              <a:rPr lang="en-US" sz="2600" dirty="0">
                <a:solidFill>
                  <a:prstClr val="black"/>
                </a:solidFill>
                <a:latin typeface="Times New Roman" panose="02020603050405020304" pitchFamily="18" charset="0"/>
                <a:cs typeface="Times New Roman" panose="02020603050405020304" pitchFamily="18" charset="0"/>
              </a:rPr>
              <a:t>Slicing basically means slicing up a 3D model into hundreds or thousands of layers and is done with slicing software.</a:t>
            </a:r>
          </a:p>
          <a:p>
            <a:pPr algn="l"/>
            <a:r>
              <a:rPr lang="en-US" sz="2600" dirty="0">
                <a:solidFill>
                  <a:prstClr val="black"/>
                </a:solidFill>
                <a:latin typeface="Times New Roman" panose="02020603050405020304" pitchFamily="18" charset="0"/>
                <a:cs typeface="Times New Roman" panose="02020603050405020304" pitchFamily="18" charset="0"/>
              </a:rPr>
              <a:t>When the file is sliced, it’s ready for 3D printer. Feeding the file to the printer can be done via USB, SD or Wi-Fi. The sliced file is now ready to be 3D printed layer by layer.</a:t>
            </a:r>
          </a:p>
          <a:p>
            <a:endParaRPr lang="en-US" dirty="0"/>
          </a:p>
        </p:txBody>
      </p:sp>
      <p:sp>
        <p:nvSpPr>
          <p:cNvPr id="4" name="Slide Number Placeholder 3">
            <a:extLst>
              <a:ext uri="{FF2B5EF4-FFF2-40B4-BE49-F238E27FC236}">
                <a16:creationId xmlns:a16="http://schemas.microsoft.com/office/drawing/2014/main" id="{53CCE5BC-2D33-56DC-52C1-A2282D72438B}"/>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942250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240C8-D93D-3715-7144-50C4BA9B4E36}"/>
              </a:ext>
            </a:extLst>
          </p:cNvPr>
          <p:cNvSpPr>
            <a:spLocks noGrp="1"/>
          </p:cNvSpPr>
          <p:nvPr>
            <p:ph idx="1"/>
          </p:nvPr>
        </p:nvSpPr>
        <p:spPr>
          <a:xfrm>
            <a:off x="531965" y="301571"/>
            <a:ext cx="10584270" cy="4969675"/>
          </a:xfrm>
        </p:spPr>
        <p:txBody>
          <a:bodyPr>
            <a:normAutofit/>
          </a:bodyPr>
          <a:lstStyle/>
          <a:p>
            <a:pPr marL="0" indent="0">
              <a:buNone/>
            </a:pPr>
            <a:r>
              <a:rPr lang="en-US" sz="2600" b="1" dirty="0">
                <a:solidFill>
                  <a:prstClr val="black"/>
                </a:solidFill>
                <a:latin typeface="Times New Roman" panose="02020603050405020304" pitchFamily="18" charset="0"/>
                <a:cs typeface="Times New Roman" panose="02020603050405020304" pitchFamily="18" charset="0"/>
              </a:rPr>
              <a:t>Examples of 3D Printing</a:t>
            </a:r>
          </a:p>
          <a:p>
            <a:pPr algn="l"/>
            <a:r>
              <a:rPr lang="en-US" sz="2400" dirty="0">
                <a:solidFill>
                  <a:prstClr val="black"/>
                </a:solidFill>
                <a:latin typeface="Times New Roman" panose="02020603050405020304" pitchFamily="18" charset="0"/>
                <a:cs typeface="Times New Roman" panose="02020603050405020304" pitchFamily="18" charset="0"/>
              </a:rPr>
              <a:t> consumer products (eyewear, footwear, design, furniture)</a:t>
            </a:r>
          </a:p>
          <a:p>
            <a:pPr algn="l"/>
            <a:r>
              <a:rPr lang="en-US" sz="2400" dirty="0">
                <a:solidFill>
                  <a:prstClr val="black"/>
                </a:solidFill>
                <a:latin typeface="Times New Roman" panose="02020603050405020304" pitchFamily="18" charset="0"/>
                <a:cs typeface="Times New Roman" panose="02020603050405020304" pitchFamily="18" charset="0"/>
              </a:rPr>
              <a:t> industrial products (manufacturing tools, prototypes, functional end-use parts)</a:t>
            </a:r>
          </a:p>
          <a:p>
            <a:pPr algn="l"/>
            <a:r>
              <a:rPr lang="en-US" sz="2400" dirty="0">
                <a:solidFill>
                  <a:prstClr val="black"/>
                </a:solidFill>
                <a:latin typeface="Times New Roman" panose="02020603050405020304" pitchFamily="18" charset="0"/>
                <a:cs typeface="Times New Roman" panose="02020603050405020304" pitchFamily="18" charset="0"/>
              </a:rPr>
              <a:t> dental products</a:t>
            </a:r>
          </a:p>
          <a:p>
            <a:pPr algn="l"/>
            <a:r>
              <a:rPr lang="en-US" sz="2400" dirty="0">
                <a:solidFill>
                  <a:prstClr val="black"/>
                </a:solidFill>
                <a:latin typeface="Times New Roman" panose="02020603050405020304" pitchFamily="18" charset="0"/>
                <a:cs typeface="Times New Roman" panose="02020603050405020304" pitchFamily="18" charset="0"/>
              </a:rPr>
              <a:t> prosthetics</a:t>
            </a:r>
          </a:p>
          <a:p>
            <a:pPr algn="l"/>
            <a:r>
              <a:rPr lang="en-US" sz="2400" dirty="0">
                <a:solidFill>
                  <a:prstClr val="black"/>
                </a:solidFill>
                <a:latin typeface="Times New Roman" panose="02020603050405020304" pitchFamily="18" charset="0"/>
                <a:cs typeface="Times New Roman" panose="02020603050405020304" pitchFamily="18" charset="0"/>
              </a:rPr>
              <a:t> architectural scale models &amp; maquettes</a:t>
            </a:r>
          </a:p>
          <a:p>
            <a:pPr algn="l"/>
            <a:r>
              <a:rPr lang="en-US" sz="2400" dirty="0">
                <a:solidFill>
                  <a:prstClr val="black"/>
                </a:solidFill>
                <a:latin typeface="Times New Roman" panose="02020603050405020304" pitchFamily="18" charset="0"/>
                <a:cs typeface="Times New Roman" panose="02020603050405020304" pitchFamily="18" charset="0"/>
              </a:rPr>
              <a:t> reconstructing fossils</a:t>
            </a:r>
          </a:p>
          <a:p>
            <a:pPr algn="l"/>
            <a:r>
              <a:rPr lang="en-US" sz="2400" dirty="0">
                <a:solidFill>
                  <a:prstClr val="black"/>
                </a:solidFill>
                <a:latin typeface="Times New Roman" panose="02020603050405020304" pitchFamily="18" charset="0"/>
                <a:cs typeface="Times New Roman" panose="02020603050405020304" pitchFamily="18" charset="0"/>
              </a:rPr>
              <a:t> replicating ancient artefacts</a:t>
            </a:r>
          </a:p>
          <a:p>
            <a:pPr algn="l"/>
            <a:r>
              <a:rPr lang="en-US" sz="2400" dirty="0">
                <a:solidFill>
                  <a:prstClr val="black"/>
                </a:solidFill>
                <a:latin typeface="Times New Roman" panose="02020603050405020304" pitchFamily="18" charset="0"/>
                <a:cs typeface="Times New Roman" panose="02020603050405020304" pitchFamily="18" charset="0"/>
              </a:rPr>
              <a:t> reconstructing evidence in forensic pathology</a:t>
            </a:r>
          </a:p>
          <a:p>
            <a:pPr algn="l"/>
            <a:r>
              <a:rPr lang="en-US" sz="2400" dirty="0">
                <a:solidFill>
                  <a:prstClr val="black"/>
                </a:solidFill>
                <a:latin typeface="Times New Roman" panose="02020603050405020304" pitchFamily="18" charset="0"/>
                <a:cs typeface="Times New Roman" panose="02020603050405020304" pitchFamily="18" charset="0"/>
              </a:rPr>
              <a:t> movie props</a:t>
            </a:r>
          </a:p>
          <a:p>
            <a:endParaRPr lang="en-US" dirty="0"/>
          </a:p>
        </p:txBody>
      </p:sp>
      <p:sp>
        <p:nvSpPr>
          <p:cNvPr id="4" name="Slide Number Placeholder 3">
            <a:extLst>
              <a:ext uri="{FF2B5EF4-FFF2-40B4-BE49-F238E27FC236}">
                <a16:creationId xmlns:a16="http://schemas.microsoft.com/office/drawing/2014/main" id="{030C00A8-02F8-E77C-A3D4-34BD29374E7D}"/>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33</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3070143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26898" y="127445"/>
            <a:ext cx="10058400" cy="1064861"/>
          </a:xfrm>
        </p:spPr>
        <p:txBody>
          <a:bodyPr/>
          <a:lstStyle/>
          <a:p>
            <a:r>
              <a:rPr lang="en-US" altLang="en-US" dirty="0"/>
              <a:t>WORKING PRINCIPLE OF Lathe</a:t>
            </a:r>
            <a:endParaRPr lang="en-IN" altLang="en-US" dirty="0"/>
          </a:p>
        </p:txBody>
      </p:sp>
      <p:sp>
        <p:nvSpPr>
          <p:cNvPr id="13315" name="Content Placeholder 2"/>
          <p:cNvSpPr>
            <a:spLocks noGrp="1"/>
          </p:cNvSpPr>
          <p:nvPr>
            <p:ph idx="1"/>
          </p:nvPr>
        </p:nvSpPr>
        <p:spPr>
          <a:xfrm>
            <a:off x="326898" y="1407032"/>
            <a:ext cx="11282396" cy="4865751"/>
          </a:xfrm>
        </p:spPr>
        <p:txBody>
          <a:bodyPr>
            <a:normAutofit/>
          </a:bodyPr>
          <a:lstStyle/>
          <a:p>
            <a:pPr algn="l"/>
            <a:r>
              <a:rPr lang="en-US" sz="2400" b="0" i="0" dirty="0">
                <a:solidFill>
                  <a:srgbClr val="555555"/>
                </a:solidFill>
                <a:effectLst/>
                <a:latin typeface="Times New Roman" panose="02020603050405020304" pitchFamily="18" charset="0"/>
                <a:cs typeface="Times New Roman" panose="02020603050405020304" pitchFamily="18" charset="0"/>
              </a:rPr>
              <a:t>A </a:t>
            </a:r>
            <a:r>
              <a:rPr lang="en-US" sz="2400" b="1" i="0" dirty="0">
                <a:solidFill>
                  <a:srgbClr val="555555"/>
                </a:solidFill>
                <a:effectLst/>
                <a:latin typeface="Times New Roman" panose="02020603050405020304" pitchFamily="18" charset="0"/>
                <a:cs typeface="Times New Roman" panose="02020603050405020304" pitchFamily="18" charset="0"/>
              </a:rPr>
              <a:t>lathe</a:t>
            </a:r>
            <a:r>
              <a:rPr lang="en-US" sz="2400" b="0" i="0" dirty="0">
                <a:solidFill>
                  <a:srgbClr val="555555"/>
                </a:solidFill>
                <a:effectLst/>
                <a:latin typeface="Times New Roman" panose="02020603050405020304" pitchFamily="18" charset="0"/>
                <a:cs typeface="Times New Roman" panose="02020603050405020304" pitchFamily="18" charset="0"/>
              </a:rPr>
              <a:t> is a </a:t>
            </a:r>
            <a:r>
              <a:rPr lang="en-US" sz="2400" b="1" i="0" dirty="0">
                <a:solidFill>
                  <a:srgbClr val="555555"/>
                </a:solidFill>
                <a:effectLst/>
                <a:latin typeface="Times New Roman" panose="02020603050405020304" pitchFamily="18" charset="0"/>
                <a:cs typeface="Times New Roman" panose="02020603050405020304" pitchFamily="18" charset="0"/>
              </a:rPr>
              <a:t>machine</a:t>
            </a:r>
            <a:r>
              <a:rPr lang="en-US" sz="2400" b="0" i="0" dirty="0">
                <a:solidFill>
                  <a:srgbClr val="555555"/>
                </a:solidFill>
                <a:effectLst/>
                <a:latin typeface="Times New Roman" panose="02020603050405020304" pitchFamily="18" charset="0"/>
                <a:cs typeface="Times New Roman" panose="02020603050405020304" pitchFamily="18" charset="0"/>
              </a:rPr>
              <a:t> tool which is used to remove unwanted metals from the work piece to give desired shape and size.</a:t>
            </a:r>
            <a:endParaRPr lang="en-US" sz="2800" b="0" i="0" dirty="0">
              <a:solidFill>
                <a:srgbClr val="555555"/>
              </a:solidFill>
              <a:effectLst/>
              <a:latin typeface="Times New Roman" panose="02020603050405020304" pitchFamily="18" charset="0"/>
              <a:cs typeface="Times New Roman" panose="02020603050405020304" pitchFamily="18" charset="0"/>
            </a:endParaRPr>
          </a:p>
          <a:p>
            <a:r>
              <a:rPr lang="en-US" sz="2400" b="0" i="0" dirty="0">
                <a:solidFill>
                  <a:srgbClr val="555555"/>
                </a:solidFill>
                <a:effectLst/>
                <a:latin typeface="Times New Roman" panose="02020603050405020304" pitchFamily="18" charset="0"/>
                <a:cs typeface="Times New Roman" panose="02020603050405020304" pitchFamily="18" charset="0"/>
              </a:rPr>
              <a:t>It operates on the </a:t>
            </a:r>
            <a:r>
              <a:rPr lang="en-US" sz="2400" b="1" i="0" dirty="0">
                <a:solidFill>
                  <a:srgbClr val="555555"/>
                </a:solidFill>
                <a:effectLst/>
                <a:latin typeface="Times New Roman" panose="02020603050405020304" pitchFamily="18" charset="0"/>
                <a:cs typeface="Times New Roman" panose="02020603050405020304" pitchFamily="18" charset="0"/>
              </a:rPr>
              <a:t>principle of a rotating</a:t>
            </a:r>
            <a:r>
              <a:rPr lang="en-US" sz="2400" b="0" i="0" dirty="0">
                <a:solidFill>
                  <a:srgbClr val="555555"/>
                </a:solidFill>
                <a:effectLst/>
                <a:latin typeface="Times New Roman" panose="02020603050405020304" pitchFamily="18" charset="0"/>
                <a:cs typeface="Times New Roman" panose="02020603050405020304" pitchFamily="18" charset="0"/>
              </a:rPr>
              <a:t> work piece and a fixed cutting tool.</a:t>
            </a:r>
            <a:endParaRPr lang="en-US" sz="2800" b="0" i="0" dirty="0">
              <a:solidFill>
                <a:srgbClr val="555555"/>
              </a:solidFill>
              <a:effectLst/>
              <a:latin typeface="Times New Roman" panose="02020603050405020304" pitchFamily="18" charset="0"/>
              <a:cs typeface="Times New Roman" panose="02020603050405020304" pitchFamily="18" charset="0"/>
            </a:endParaRPr>
          </a:p>
          <a:p>
            <a:r>
              <a:rPr lang="en-US" sz="2400" b="0" i="0" dirty="0">
                <a:solidFill>
                  <a:srgbClr val="555555"/>
                </a:solidFill>
                <a:effectLst/>
                <a:latin typeface="Times New Roman" panose="02020603050405020304" pitchFamily="18" charset="0"/>
                <a:cs typeface="Times New Roman" panose="02020603050405020304" pitchFamily="18" charset="0"/>
              </a:rPr>
              <a:t>The cutting tool is feed into the work piece which rotates </a:t>
            </a:r>
            <a:r>
              <a:rPr lang="en-US" sz="2400" b="1" i="0" dirty="0">
                <a:solidFill>
                  <a:srgbClr val="555555"/>
                </a:solidFill>
                <a:effectLst/>
                <a:latin typeface="Times New Roman" panose="02020603050405020304" pitchFamily="18" charset="0"/>
                <a:cs typeface="Times New Roman" panose="02020603050405020304" pitchFamily="18" charset="0"/>
              </a:rPr>
              <a:t>about its own axis</a:t>
            </a:r>
            <a:r>
              <a:rPr lang="en-US" sz="2400" b="0" i="0" dirty="0">
                <a:solidFill>
                  <a:srgbClr val="555555"/>
                </a:solidFill>
                <a:effectLst/>
                <a:latin typeface="Times New Roman" panose="02020603050405020304" pitchFamily="18" charset="0"/>
                <a:cs typeface="Times New Roman" panose="02020603050405020304" pitchFamily="18" charset="0"/>
              </a:rPr>
              <a:t> causing the workpiece to form the desired shape.</a:t>
            </a:r>
            <a:endParaRPr lang="en-US" sz="2800" b="0" i="0" dirty="0">
              <a:solidFill>
                <a:srgbClr val="555555"/>
              </a:solidFill>
              <a:effectLst/>
              <a:latin typeface="Times New Roman" panose="02020603050405020304" pitchFamily="18" charset="0"/>
              <a:cs typeface="Times New Roman" panose="02020603050405020304" pitchFamily="18" charset="0"/>
            </a:endParaRPr>
          </a:p>
          <a:p>
            <a:pPr algn="l"/>
            <a:r>
              <a:rPr lang="en-US" sz="2400" b="0" i="0" dirty="0">
                <a:solidFill>
                  <a:srgbClr val="555555"/>
                </a:solidFill>
                <a:effectLst/>
                <a:latin typeface="Times New Roman" panose="02020603050405020304" pitchFamily="18" charset="0"/>
                <a:cs typeface="Times New Roman" panose="02020603050405020304" pitchFamily="18" charset="0"/>
              </a:rPr>
              <a:t>The main</a:t>
            </a:r>
            <a:r>
              <a:rPr lang="en-US" sz="2400" b="1" i="0" dirty="0">
                <a:solidFill>
                  <a:srgbClr val="555555"/>
                </a:solidFill>
                <a:effectLst/>
                <a:latin typeface="Times New Roman" panose="02020603050405020304" pitchFamily="18" charset="0"/>
                <a:cs typeface="Times New Roman" panose="02020603050405020304" pitchFamily="18" charset="0"/>
              </a:rPr>
              <a:t> function</a:t>
            </a:r>
            <a:r>
              <a:rPr lang="en-US" sz="2400" b="0" i="0" dirty="0">
                <a:solidFill>
                  <a:srgbClr val="555555"/>
                </a:solidFill>
                <a:effectLst/>
                <a:latin typeface="Times New Roman" panose="02020603050405020304" pitchFamily="18" charset="0"/>
                <a:cs typeface="Times New Roman" panose="02020603050405020304" pitchFamily="18" charset="0"/>
              </a:rPr>
              <a:t> of Lathe machine is to remove excess material in the form of chips by rotating the work piece against a stationary cutting tool.</a:t>
            </a:r>
            <a:endParaRPr lang="en-US" sz="2800" b="0" i="0" dirty="0">
              <a:solidFill>
                <a:srgbClr val="555555"/>
              </a:solidFill>
              <a:effectLst/>
              <a:latin typeface="Times New Roman" panose="02020603050405020304" pitchFamily="18" charset="0"/>
              <a:cs typeface="Times New Roman" panose="02020603050405020304" pitchFamily="18" charset="0"/>
            </a:endParaRPr>
          </a:p>
          <a:p>
            <a:pPr algn="l"/>
            <a:r>
              <a:rPr lang="en-US" sz="2400" b="0" i="0" dirty="0">
                <a:solidFill>
                  <a:srgbClr val="555555"/>
                </a:solidFill>
                <a:effectLst/>
                <a:latin typeface="Times New Roman" panose="02020603050405020304" pitchFamily="18" charset="0"/>
                <a:cs typeface="Times New Roman" panose="02020603050405020304" pitchFamily="18" charset="0"/>
              </a:rPr>
              <a:t>This is </a:t>
            </a:r>
            <a:r>
              <a:rPr lang="en-US" sz="2400" b="1" dirty="0">
                <a:solidFill>
                  <a:srgbClr val="555555"/>
                </a:solidFill>
                <a:latin typeface="Times New Roman" panose="02020603050405020304" pitchFamily="18" charset="0"/>
                <a:cs typeface="Times New Roman" panose="02020603050405020304" pitchFamily="18" charset="0"/>
              </a:rPr>
              <a:t>accomplished</a:t>
            </a:r>
            <a:r>
              <a:rPr lang="en-US" sz="2400" b="0" i="0" dirty="0">
                <a:solidFill>
                  <a:srgbClr val="555555"/>
                </a:solidFill>
                <a:effectLst/>
                <a:latin typeface="Times New Roman" panose="02020603050405020304" pitchFamily="18" charset="0"/>
                <a:cs typeface="Times New Roman" panose="02020603050405020304" pitchFamily="18" charset="0"/>
              </a:rPr>
              <a:t> by holding the work securely and rigidly on the machine and then turning it against cutting tool which will remove metal from the work.</a:t>
            </a:r>
            <a:endParaRPr lang="en-US" sz="2800" b="0" i="0" dirty="0">
              <a:solidFill>
                <a:srgbClr val="555555"/>
              </a:solidFill>
              <a:effectLst/>
              <a:latin typeface="Times New Roman" panose="02020603050405020304" pitchFamily="18" charset="0"/>
              <a:cs typeface="Times New Roman" panose="02020603050405020304" pitchFamily="18" charset="0"/>
            </a:endParaRPr>
          </a:p>
          <a:p>
            <a:pPr algn="l"/>
            <a:r>
              <a:rPr lang="en-US" sz="2400" b="0" i="0" dirty="0">
                <a:solidFill>
                  <a:srgbClr val="555555"/>
                </a:solidFill>
                <a:effectLst/>
                <a:latin typeface="Times New Roman" panose="02020603050405020304" pitchFamily="18" charset="0"/>
                <a:cs typeface="Times New Roman" panose="02020603050405020304" pitchFamily="18" charset="0"/>
              </a:rPr>
              <a:t>To cut the material properly the </a:t>
            </a:r>
            <a:r>
              <a:rPr lang="en-US" sz="2400" b="1" i="0" dirty="0">
                <a:solidFill>
                  <a:srgbClr val="555555"/>
                </a:solidFill>
                <a:effectLst/>
                <a:latin typeface="Times New Roman" panose="02020603050405020304" pitchFamily="18" charset="0"/>
                <a:cs typeface="Times New Roman" panose="02020603050405020304" pitchFamily="18" charset="0"/>
              </a:rPr>
              <a:t>tool should be harder</a:t>
            </a:r>
            <a:r>
              <a:rPr lang="en-US" sz="2400" b="0" i="0" dirty="0">
                <a:solidFill>
                  <a:srgbClr val="555555"/>
                </a:solidFill>
                <a:effectLst/>
                <a:latin typeface="Times New Roman" panose="02020603050405020304" pitchFamily="18" charset="0"/>
                <a:cs typeface="Times New Roman" panose="02020603050405020304" pitchFamily="18" charset="0"/>
              </a:rPr>
              <a:t> than the material of the work piece, should be rigidly held on the machine and should be fed or progress in a</a:t>
            </a:r>
            <a:r>
              <a:rPr lang="en-US" sz="2400" b="1" i="0" dirty="0">
                <a:solidFill>
                  <a:srgbClr val="555555"/>
                </a:solidFill>
                <a:effectLst/>
                <a:latin typeface="Times New Roman" panose="02020603050405020304" pitchFamily="18" charset="0"/>
                <a:cs typeface="Times New Roman" panose="02020603050405020304" pitchFamily="18" charset="0"/>
              </a:rPr>
              <a:t> definite way relative</a:t>
            </a:r>
            <a:r>
              <a:rPr lang="en-US" sz="2400" b="0" i="0" dirty="0">
                <a:solidFill>
                  <a:srgbClr val="555555"/>
                </a:solidFill>
                <a:effectLst/>
                <a:latin typeface="Times New Roman" panose="02020603050405020304" pitchFamily="18" charset="0"/>
                <a:cs typeface="Times New Roman" panose="02020603050405020304" pitchFamily="18" charset="0"/>
              </a:rPr>
              <a:t> to the work.</a:t>
            </a:r>
            <a:endParaRPr lang="en-US" sz="2800" b="0" i="0" dirty="0">
              <a:solidFill>
                <a:srgbClr val="555555"/>
              </a:solidFill>
              <a:effectLst/>
              <a:latin typeface="Times New Roman" panose="02020603050405020304" pitchFamily="18" charset="0"/>
              <a:cs typeface="Times New Roman" panose="02020603050405020304" pitchFamily="18" charset="0"/>
            </a:endParaRPr>
          </a:p>
          <a:p>
            <a:endParaRPr lang="en-IN" altLang="en-US" sz="2400" dirty="0"/>
          </a:p>
        </p:txBody>
      </p:sp>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spTree>
    <p:extLst>
      <p:ext uri="{BB962C8B-B14F-4D97-AF65-F5344CB8AC3E}">
        <p14:creationId xmlns:p14="http://schemas.microsoft.com/office/powerpoint/2010/main" val="97965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746" y="1871579"/>
            <a:ext cx="6210300" cy="4401205"/>
          </a:xfrm>
          <a:prstGeom prst="rect">
            <a:avLst/>
          </a:prstGeom>
          <a:noFill/>
        </p:spPr>
        <p:txBody>
          <a:bodyPr wrap="square" rtlCol="0">
            <a:spAutoFit/>
          </a:bodyPr>
          <a:lstStyle/>
          <a:p>
            <a:pPr algn="just"/>
            <a:r>
              <a:rPr lang="en-US" sz="2800" dirty="0">
                <a:solidFill>
                  <a:srgbClr val="303030"/>
                </a:solidFill>
                <a:latin typeface="Times New Roman" panose="02020603050405020304" pitchFamily="18" charset="0"/>
                <a:cs typeface="Times New Roman" panose="02020603050405020304" pitchFamily="18" charset="0"/>
              </a:rPr>
              <a:t>In this operation </a:t>
            </a:r>
            <a:r>
              <a:rPr lang="en-US" sz="2800" b="1" dirty="0">
                <a:solidFill>
                  <a:srgbClr val="303030"/>
                </a:solidFill>
                <a:latin typeface="Times New Roman" panose="02020603050405020304" pitchFamily="18" charset="0"/>
                <a:cs typeface="Times New Roman" panose="02020603050405020304" pitchFamily="18" charset="0"/>
              </a:rPr>
              <a:t>feed</a:t>
            </a:r>
            <a:r>
              <a:rPr lang="en-US" sz="2800" dirty="0">
                <a:solidFill>
                  <a:srgbClr val="303030"/>
                </a:solidFill>
                <a:latin typeface="Times New Roman" panose="02020603050405020304" pitchFamily="18" charset="0"/>
                <a:cs typeface="Times New Roman" panose="02020603050405020304" pitchFamily="18" charset="0"/>
              </a:rPr>
              <a:t> is given </a:t>
            </a:r>
            <a:r>
              <a:rPr lang="en-US" sz="2800" b="1" dirty="0">
                <a:solidFill>
                  <a:srgbClr val="303030"/>
                </a:solidFill>
                <a:latin typeface="Times New Roman" panose="02020603050405020304" pitchFamily="18" charset="0"/>
                <a:cs typeface="Times New Roman" panose="02020603050405020304" pitchFamily="18" charset="0"/>
              </a:rPr>
              <a:t>parallel</a:t>
            </a:r>
            <a:r>
              <a:rPr lang="en-US" sz="2800" dirty="0">
                <a:solidFill>
                  <a:srgbClr val="303030"/>
                </a:solidFill>
                <a:latin typeface="Times New Roman" panose="02020603050405020304" pitchFamily="18" charset="0"/>
                <a:cs typeface="Times New Roman" panose="02020603050405020304" pitchFamily="18" charset="0"/>
              </a:rPr>
              <a:t> and </a:t>
            </a:r>
            <a:r>
              <a:rPr lang="en-US" sz="2800" b="1" dirty="0">
                <a:solidFill>
                  <a:srgbClr val="303030"/>
                </a:solidFill>
                <a:latin typeface="Times New Roman" panose="02020603050405020304" pitchFamily="18" charset="0"/>
                <a:cs typeface="Times New Roman" panose="02020603050405020304" pitchFamily="18" charset="0"/>
              </a:rPr>
              <a:t>depth of cut </a:t>
            </a:r>
            <a:r>
              <a:rPr lang="en-US" sz="2800" dirty="0">
                <a:solidFill>
                  <a:srgbClr val="303030"/>
                </a:solidFill>
                <a:latin typeface="Times New Roman" panose="02020603050405020304" pitchFamily="18" charset="0"/>
                <a:cs typeface="Times New Roman" panose="02020603050405020304" pitchFamily="18" charset="0"/>
              </a:rPr>
              <a:t>is </a:t>
            </a:r>
            <a:r>
              <a:rPr lang="en-US" sz="2800" b="1" dirty="0">
                <a:solidFill>
                  <a:srgbClr val="303030"/>
                </a:solidFill>
                <a:latin typeface="Times New Roman" panose="02020603050405020304" pitchFamily="18" charset="0"/>
                <a:cs typeface="Times New Roman" panose="02020603050405020304" pitchFamily="18" charset="0"/>
              </a:rPr>
              <a:t>perpendicular</a:t>
            </a:r>
            <a:r>
              <a:rPr lang="en-US" sz="2800" dirty="0">
                <a:solidFill>
                  <a:srgbClr val="303030"/>
                </a:solidFill>
                <a:latin typeface="Times New Roman" panose="02020603050405020304" pitchFamily="18" charset="0"/>
                <a:cs typeface="Times New Roman" panose="02020603050405020304" pitchFamily="18" charset="0"/>
              </a:rPr>
              <a:t> to the axis of rotation.</a:t>
            </a:r>
          </a:p>
          <a:p>
            <a:pPr algn="just"/>
            <a:r>
              <a:rPr lang="en-US" sz="2800" dirty="0">
                <a:solidFill>
                  <a:srgbClr val="303030"/>
                </a:solidFill>
                <a:latin typeface="Times New Roman" panose="02020603050405020304" pitchFamily="18" charset="0"/>
                <a:cs typeface="Times New Roman" panose="02020603050405020304" pitchFamily="18" charset="0"/>
              </a:rPr>
              <a:t>The workpiece is fixed inside the chuck and tool is fed against to the rotating workpiece.</a:t>
            </a:r>
          </a:p>
          <a:p>
            <a:pPr algn="just"/>
            <a:r>
              <a:rPr lang="en-US" sz="2800" dirty="0">
                <a:solidFill>
                  <a:srgbClr val="303030"/>
                </a:solidFill>
                <a:latin typeface="Times New Roman" panose="02020603050405020304" pitchFamily="18" charset="0"/>
                <a:cs typeface="Times New Roman" panose="02020603050405020304" pitchFamily="18" charset="0"/>
              </a:rPr>
              <a:t>This operation is done to </a:t>
            </a:r>
            <a:r>
              <a:rPr lang="en-US" sz="2800" b="1" dirty="0">
                <a:solidFill>
                  <a:srgbClr val="303030"/>
                </a:solidFill>
                <a:latin typeface="Times New Roman" panose="02020603050405020304" pitchFamily="18" charset="0"/>
                <a:cs typeface="Times New Roman" panose="02020603050405020304" pitchFamily="18" charset="0"/>
              </a:rPr>
              <a:t>remove</a:t>
            </a:r>
            <a:r>
              <a:rPr lang="en-US" sz="2800" dirty="0">
                <a:solidFill>
                  <a:srgbClr val="303030"/>
                </a:solidFill>
                <a:latin typeface="Times New Roman" panose="02020603050405020304" pitchFamily="18" charset="0"/>
                <a:cs typeface="Times New Roman" panose="02020603050405020304" pitchFamily="18" charset="0"/>
              </a:rPr>
              <a:t> the material on the </a:t>
            </a:r>
            <a:r>
              <a:rPr lang="en-US" sz="2800" b="1" dirty="0">
                <a:solidFill>
                  <a:srgbClr val="303030"/>
                </a:solidFill>
                <a:latin typeface="Times New Roman" panose="02020603050405020304" pitchFamily="18" charset="0"/>
                <a:cs typeface="Times New Roman" panose="02020603050405020304" pitchFamily="18" charset="0"/>
              </a:rPr>
              <a:t>cylindrical surface</a:t>
            </a:r>
            <a:r>
              <a:rPr lang="en-US" sz="2800" dirty="0">
                <a:solidFill>
                  <a:srgbClr val="303030"/>
                </a:solidFill>
                <a:latin typeface="Times New Roman" panose="02020603050405020304" pitchFamily="18" charset="0"/>
                <a:cs typeface="Times New Roman" panose="02020603050405020304" pitchFamily="18" charset="0"/>
              </a:rPr>
              <a:t>. This operation will </a:t>
            </a:r>
            <a:r>
              <a:rPr lang="en-US" sz="2800" b="1" dirty="0">
                <a:solidFill>
                  <a:srgbClr val="303030"/>
                </a:solidFill>
                <a:latin typeface="Times New Roman" panose="02020603050405020304" pitchFamily="18" charset="0"/>
                <a:cs typeface="Times New Roman" panose="02020603050405020304" pitchFamily="18" charset="0"/>
              </a:rPr>
              <a:t>reduce</a:t>
            </a:r>
            <a:r>
              <a:rPr lang="en-US" sz="2800" dirty="0">
                <a:solidFill>
                  <a:srgbClr val="303030"/>
                </a:solidFill>
                <a:latin typeface="Times New Roman" panose="02020603050405020304" pitchFamily="18" charset="0"/>
                <a:cs typeface="Times New Roman" panose="02020603050405020304" pitchFamily="18" charset="0"/>
              </a:rPr>
              <a:t> the </a:t>
            </a:r>
            <a:r>
              <a:rPr lang="en-US" sz="2800" b="1" dirty="0">
                <a:solidFill>
                  <a:srgbClr val="303030"/>
                </a:solidFill>
                <a:latin typeface="Times New Roman" panose="02020603050405020304" pitchFamily="18" charset="0"/>
                <a:cs typeface="Times New Roman" panose="02020603050405020304" pitchFamily="18" charset="0"/>
              </a:rPr>
              <a:t>diameter</a:t>
            </a:r>
            <a:r>
              <a:rPr lang="en-US" sz="2800" dirty="0">
                <a:solidFill>
                  <a:srgbClr val="303030"/>
                </a:solidFill>
                <a:latin typeface="Times New Roman" panose="02020603050405020304" pitchFamily="18" charset="0"/>
                <a:cs typeface="Times New Roman" panose="02020603050405020304" pitchFamily="18" charset="0"/>
              </a:rPr>
              <a:t> of the workpiece.</a:t>
            </a:r>
          </a:p>
        </p:txBody>
      </p:sp>
      <p:sp>
        <p:nvSpPr>
          <p:cNvPr id="5" name="Rectangle 4"/>
          <p:cNvSpPr/>
          <p:nvPr/>
        </p:nvSpPr>
        <p:spPr>
          <a:xfrm>
            <a:off x="472285" y="1040582"/>
            <a:ext cx="2609176" cy="830997"/>
          </a:xfrm>
          <a:prstGeom prst="rect">
            <a:avLst/>
          </a:prstGeom>
        </p:spPr>
        <p:txBody>
          <a:bodyPr wrap="none">
            <a:spAutoFit/>
          </a:bodyPr>
          <a:lstStyle/>
          <a:p>
            <a:r>
              <a:rPr lang="en-US" sz="4800" dirty="0">
                <a:solidFill>
                  <a:srgbClr val="FF0000"/>
                </a:solidFill>
                <a:latin typeface="Times New Roman" panose="02020603050405020304" pitchFamily="18" charset="0"/>
                <a:cs typeface="Times New Roman" panose="02020603050405020304" pitchFamily="18" charset="0"/>
              </a:rPr>
              <a:t>1.Turning</a:t>
            </a: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6" name="Picture 5"/>
          <p:cNvPicPr>
            <a:picLocks noChangeAspect="1"/>
          </p:cNvPicPr>
          <p:nvPr/>
        </p:nvPicPr>
        <p:blipFill>
          <a:blip r:embed="rId2"/>
          <a:stretch>
            <a:fillRect/>
          </a:stretch>
        </p:blipFill>
        <p:spPr>
          <a:xfrm>
            <a:off x="6550610" y="342484"/>
            <a:ext cx="5435931" cy="3306151"/>
          </a:xfrm>
          <a:prstGeom prst="rect">
            <a:avLst/>
          </a:prstGeom>
        </p:spPr>
      </p:pic>
      <p:sp>
        <p:nvSpPr>
          <p:cNvPr id="7" name="TextBox 6">
            <a:extLst>
              <a:ext uri="{FF2B5EF4-FFF2-40B4-BE49-F238E27FC236}">
                <a16:creationId xmlns:a16="http://schemas.microsoft.com/office/drawing/2014/main" id="{EA1D68DB-B7E8-4ED2-FE2C-9386A76F015F}"/>
              </a:ext>
            </a:extLst>
          </p:cNvPr>
          <p:cNvSpPr txBox="1"/>
          <p:nvPr/>
        </p:nvSpPr>
        <p:spPr>
          <a:xfrm>
            <a:off x="346779" y="123551"/>
            <a:ext cx="6118412" cy="923330"/>
          </a:xfrm>
          <a:prstGeom prst="rect">
            <a:avLst/>
          </a:prstGeom>
          <a:noFill/>
        </p:spPr>
        <p:txBody>
          <a:bodyPr wrap="square">
            <a:spAutoFit/>
          </a:bodyPr>
          <a:lstStyle/>
          <a:p>
            <a:r>
              <a:rPr lang="en-US" altLang="en-US" sz="5400"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Lathe operations</a:t>
            </a:r>
            <a:endParaRPr lang="en-US" sz="5400" cap="all"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pic>
        <p:nvPicPr>
          <p:cNvPr id="1030" name="Picture 6" descr="Top 30 Lathe GIFs | Find the best GIF on Gfycat">
            <a:extLst>
              <a:ext uri="{FF2B5EF4-FFF2-40B4-BE49-F238E27FC236}">
                <a16:creationId xmlns:a16="http://schemas.microsoft.com/office/drawing/2014/main" id="{169C12F2-830F-9823-70DD-23AC9CE13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036" y="3788314"/>
            <a:ext cx="4462092" cy="279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968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9205"/>
          <a:stretch/>
        </p:blipFill>
        <p:spPr bwMode="auto">
          <a:xfrm>
            <a:off x="6424443" y="0"/>
            <a:ext cx="5681829" cy="326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33650" y="203610"/>
            <a:ext cx="2475358" cy="830997"/>
          </a:xfrm>
          <a:prstGeom prst="rect">
            <a:avLst/>
          </a:prstGeom>
        </p:spPr>
        <p:txBody>
          <a:bodyPr wrap="none">
            <a:spAutoFit/>
          </a:bodyPr>
          <a:lstStyle/>
          <a:p>
            <a:r>
              <a:rPr lang="en-US" sz="4800" dirty="0">
                <a:solidFill>
                  <a:srgbClr val="FF0000"/>
                </a:solidFill>
                <a:latin typeface="Times New Roman" panose="02020603050405020304" pitchFamily="18" charset="0"/>
                <a:cs typeface="Times New Roman" panose="02020603050405020304" pitchFamily="18" charset="0"/>
              </a:rPr>
              <a:t>2. Facing</a:t>
            </a:r>
          </a:p>
        </p:txBody>
      </p:sp>
      <p:sp>
        <p:nvSpPr>
          <p:cNvPr id="4" name="TextBox 3"/>
          <p:cNvSpPr txBox="1"/>
          <p:nvPr/>
        </p:nvSpPr>
        <p:spPr>
          <a:xfrm>
            <a:off x="85728" y="1034607"/>
            <a:ext cx="6210300" cy="4401205"/>
          </a:xfrm>
          <a:prstGeom prst="rect">
            <a:avLst/>
          </a:prstGeom>
          <a:noFill/>
        </p:spPr>
        <p:txBody>
          <a:bodyPr wrap="square" rtlCol="0">
            <a:spAutoFit/>
          </a:bodyPr>
          <a:lstStyle/>
          <a:p>
            <a:pPr algn="just"/>
            <a:r>
              <a:rPr lang="en-US" sz="2800" dirty="0">
                <a:solidFill>
                  <a:srgbClr val="303030"/>
                </a:solidFill>
                <a:latin typeface="Times New Roman" panose="02020603050405020304" pitchFamily="18" charset="0"/>
                <a:cs typeface="Times New Roman" panose="02020603050405020304" pitchFamily="18" charset="0"/>
              </a:rPr>
              <a:t>In this operation </a:t>
            </a:r>
            <a:r>
              <a:rPr lang="en-US" sz="2800" b="1" dirty="0">
                <a:solidFill>
                  <a:srgbClr val="303030"/>
                </a:solidFill>
                <a:latin typeface="Times New Roman" panose="02020603050405020304" pitchFamily="18" charset="0"/>
                <a:cs typeface="Times New Roman" panose="02020603050405020304" pitchFamily="18" charset="0"/>
              </a:rPr>
              <a:t>feed</a:t>
            </a:r>
            <a:r>
              <a:rPr lang="en-US" sz="2800" dirty="0">
                <a:solidFill>
                  <a:srgbClr val="303030"/>
                </a:solidFill>
                <a:latin typeface="Times New Roman" panose="02020603050405020304" pitchFamily="18" charset="0"/>
                <a:cs typeface="Times New Roman" panose="02020603050405020304" pitchFamily="18" charset="0"/>
              </a:rPr>
              <a:t> is given </a:t>
            </a:r>
            <a:r>
              <a:rPr lang="en-US" sz="2800" b="1" dirty="0">
                <a:solidFill>
                  <a:srgbClr val="303030"/>
                </a:solidFill>
                <a:latin typeface="Times New Roman" panose="02020603050405020304" pitchFamily="18" charset="0"/>
                <a:cs typeface="Times New Roman" panose="02020603050405020304" pitchFamily="18" charset="0"/>
              </a:rPr>
              <a:t>perpendicular</a:t>
            </a:r>
            <a:r>
              <a:rPr lang="en-US" sz="2800" dirty="0">
                <a:solidFill>
                  <a:srgbClr val="303030"/>
                </a:solidFill>
                <a:latin typeface="Times New Roman" panose="02020603050405020304" pitchFamily="18" charset="0"/>
                <a:cs typeface="Times New Roman" panose="02020603050405020304" pitchFamily="18" charset="0"/>
              </a:rPr>
              <a:t> and </a:t>
            </a:r>
            <a:r>
              <a:rPr lang="en-US" sz="2800" b="1" dirty="0">
                <a:solidFill>
                  <a:srgbClr val="303030"/>
                </a:solidFill>
                <a:latin typeface="Times New Roman" panose="02020603050405020304" pitchFamily="18" charset="0"/>
                <a:cs typeface="Times New Roman" panose="02020603050405020304" pitchFamily="18" charset="0"/>
              </a:rPr>
              <a:t>depth of cut </a:t>
            </a:r>
            <a:r>
              <a:rPr lang="en-US" sz="2800" dirty="0">
                <a:solidFill>
                  <a:srgbClr val="303030"/>
                </a:solidFill>
                <a:latin typeface="Times New Roman" panose="02020603050405020304" pitchFamily="18" charset="0"/>
                <a:cs typeface="Times New Roman" panose="02020603050405020304" pitchFamily="18" charset="0"/>
              </a:rPr>
              <a:t>is </a:t>
            </a:r>
            <a:r>
              <a:rPr lang="en-US" sz="2800" b="1" dirty="0">
                <a:solidFill>
                  <a:srgbClr val="303030"/>
                </a:solidFill>
                <a:latin typeface="Times New Roman" panose="02020603050405020304" pitchFamily="18" charset="0"/>
                <a:cs typeface="Times New Roman" panose="02020603050405020304" pitchFamily="18" charset="0"/>
              </a:rPr>
              <a:t>parallel</a:t>
            </a:r>
            <a:r>
              <a:rPr lang="en-US" sz="2800" dirty="0">
                <a:solidFill>
                  <a:srgbClr val="303030"/>
                </a:solidFill>
                <a:latin typeface="Times New Roman" panose="02020603050405020304" pitchFamily="18" charset="0"/>
                <a:cs typeface="Times New Roman" panose="02020603050405020304" pitchFamily="18" charset="0"/>
              </a:rPr>
              <a:t> to the axis of rotation.</a:t>
            </a:r>
          </a:p>
          <a:p>
            <a:pPr algn="just"/>
            <a:r>
              <a:rPr lang="en-US" sz="2800" dirty="0">
                <a:solidFill>
                  <a:srgbClr val="303030"/>
                </a:solidFill>
                <a:latin typeface="Times New Roman" panose="02020603050405020304" pitchFamily="18" charset="0"/>
                <a:cs typeface="Times New Roman" panose="02020603050405020304" pitchFamily="18" charset="0"/>
              </a:rPr>
              <a:t>The workpiece is fixed inside the chuck and tool is fed against to the rotating workpiece.</a:t>
            </a:r>
          </a:p>
          <a:p>
            <a:pPr algn="just"/>
            <a:r>
              <a:rPr lang="en-US" sz="2800" dirty="0">
                <a:solidFill>
                  <a:srgbClr val="303030"/>
                </a:solidFill>
                <a:latin typeface="Times New Roman" panose="02020603050405020304" pitchFamily="18" charset="0"/>
                <a:cs typeface="Times New Roman" panose="02020603050405020304" pitchFamily="18" charset="0"/>
              </a:rPr>
              <a:t>This operation is done to </a:t>
            </a:r>
            <a:r>
              <a:rPr lang="en-US" sz="2800" b="1" dirty="0">
                <a:solidFill>
                  <a:srgbClr val="303030"/>
                </a:solidFill>
                <a:latin typeface="Times New Roman" panose="02020603050405020304" pitchFamily="18" charset="0"/>
                <a:cs typeface="Times New Roman" panose="02020603050405020304" pitchFamily="18" charset="0"/>
              </a:rPr>
              <a:t>remove</a:t>
            </a:r>
            <a:r>
              <a:rPr lang="en-US" sz="2800" dirty="0">
                <a:solidFill>
                  <a:srgbClr val="303030"/>
                </a:solidFill>
                <a:latin typeface="Times New Roman" panose="02020603050405020304" pitchFamily="18" charset="0"/>
                <a:cs typeface="Times New Roman" panose="02020603050405020304" pitchFamily="18" charset="0"/>
              </a:rPr>
              <a:t> the material on the </a:t>
            </a:r>
            <a:r>
              <a:rPr lang="en-US" sz="2800" b="1" dirty="0">
                <a:solidFill>
                  <a:srgbClr val="303030"/>
                </a:solidFill>
                <a:latin typeface="Times New Roman" panose="02020603050405020304" pitchFamily="18" charset="0"/>
                <a:cs typeface="Times New Roman" panose="02020603050405020304" pitchFamily="18" charset="0"/>
              </a:rPr>
              <a:t>face of the workpiece</a:t>
            </a:r>
            <a:r>
              <a:rPr lang="en-US" sz="2800" dirty="0">
                <a:solidFill>
                  <a:srgbClr val="303030"/>
                </a:solidFill>
                <a:latin typeface="Times New Roman" panose="02020603050405020304" pitchFamily="18" charset="0"/>
                <a:cs typeface="Times New Roman" panose="02020603050405020304" pitchFamily="18" charset="0"/>
              </a:rPr>
              <a:t>. This operation will </a:t>
            </a:r>
            <a:r>
              <a:rPr lang="en-US" sz="2800" b="1" dirty="0">
                <a:solidFill>
                  <a:srgbClr val="303030"/>
                </a:solidFill>
                <a:latin typeface="Times New Roman" panose="02020603050405020304" pitchFamily="18" charset="0"/>
                <a:cs typeface="Times New Roman" panose="02020603050405020304" pitchFamily="18" charset="0"/>
              </a:rPr>
              <a:t>reduce</a:t>
            </a:r>
            <a:r>
              <a:rPr lang="en-US" sz="2800" dirty="0">
                <a:solidFill>
                  <a:srgbClr val="303030"/>
                </a:solidFill>
                <a:latin typeface="Times New Roman" panose="02020603050405020304" pitchFamily="18" charset="0"/>
                <a:cs typeface="Times New Roman" panose="02020603050405020304" pitchFamily="18" charset="0"/>
              </a:rPr>
              <a:t> the </a:t>
            </a:r>
            <a:r>
              <a:rPr lang="en-US" sz="2800" b="1" dirty="0">
                <a:solidFill>
                  <a:srgbClr val="303030"/>
                </a:solidFill>
                <a:latin typeface="Times New Roman" panose="02020603050405020304" pitchFamily="18" charset="0"/>
                <a:cs typeface="Times New Roman" panose="02020603050405020304" pitchFamily="18" charset="0"/>
              </a:rPr>
              <a:t>length</a:t>
            </a:r>
            <a:r>
              <a:rPr lang="en-US" sz="2800" dirty="0">
                <a:solidFill>
                  <a:srgbClr val="303030"/>
                </a:solidFill>
                <a:latin typeface="Times New Roman" panose="02020603050405020304" pitchFamily="18" charset="0"/>
                <a:cs typeface="Times New Roman" panose="02020603050405020304" pitchFamily="18" charset="0"/>
              </a:rPr>
              <a:t> of the workpiece.</a:t>
            </a:r>
          </a:p>
        </p:txBody>
      </p:sp>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2050" name="Picture 2" descr="Facing on the Lathe on Make a GIF">
            <a:extLst>
              <a:ext uri="{FF2B5EF4-FFF2-40B4-BE49-F238E27FC236}">
                <a16:creationId xmlns:a16="http://schemas.microsoft.com/office/drawing/2014/main" id="{B22977F6-5B5C-0EE8-9B15-86434A602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152" y="3594848"/>
            <a:ext cx="4509247" cy="253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2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6259"/>
          <a:stretch/>
        </p:blipFill>
        <p:spPr bwMode="auto">
          <a:xfrm>
            <a:off x="7188918" y="203610"/>
            <a:ext cx="4369432" cy="331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33650" y="203610"/>
            <a:ext cx="3023585" cy="830997"/>
          </a:xfrm>
          <a:prstGeom prst="rect">
            <a:avLst/>
          </a:prstGeom>
        </p:spPr>
        <p:txBody>
          <a:bodyPr wrap="none">
            <a:spAutoFit/>
          </a:bodyPr>
          <a:lstStyle/>
          <a:p>
            <a:r>
              <a:rPr lang="en-US" sz="4800" dirty="0">
                <a:solidFill>
                  <a:srgbClr val="FF0000"/>
                </a:solidFill>
                <a:latin typeface="Times New Roman" panose="02020603050405020304" pitchFamily="18" charset="0"/>
                <a:cs typeface="Times New Roman" panose="02020603050405020304" pitchFamily="18" charset="0"/>
              </a:rPr>
              <a:t>3. Knurling</a:t>
            </a:r>
          </a:p>
        </p:txBody>
      </p:sp>
      <p:sp>
        <p:nvSpPr>
          <p:cNvPr id="4" name="TextBox 3"/>
          <p:cNvSpPr txBox="1"/>
          <p:nvPr/>
        </p:nvSpPr>
        <p:spPr>
          <a:xfrm>
            <a:off x="152406" y="1270677"/>
            <a:ext cx="6057897" cy="5262979"/>
          </a:xfrm>
          <a:prstGeom prst="rect">
            <a:avLst/>
          </a:prstGeom>
          <a:noFill/>
        </p:spPr>
        <p:txBody>
          <a:bodyPr wrap="square" rtlCol="0">
            <a:spAutoFit/>
          </a:bodyPr>
          <a:lstStyle/>
          <a:p>
            <a:pPr algn="just"/>
            <a:r>
              <a:rPr lang="en-US" sz="2800" dirty="0">
                <a:solidFill>
                  <a:srgbClr val="303030"/>
                </a:solidFill>
                <a:latin typeface="Times New Roman" panose="02020603050405020304" pitchFamily="18" charset="0"/>
                <a:cs typeface="Times New Roman" panose="02020603050405020304" pitchFamily="18" charset="0"/>
              </a:rPr>
              <a:t>In this operation </a:t>
            </a:r>
            <a:r>
              <a:rPr lang="en-US" sz="2800" b="1" dirty="0">
                <a:solidFill>
                  <a:srgbClr val="303030"/>
                </a:solidFill>
                <a:latin typeface="Times New Roman" panose="02020603050405020304" pitchFamily="18" charset="0"/>
                <a:cs typeface="Times New Roman" panose="02020603050405020304" pitchFamily="18" charset="0"/>
              </a:rPr>
              <a:t>feed</a:t>
            </a:r>
            <a:r>
              <a:rPr lang="en-US" sz="2800" dirty="0">
                <a:solidFill>
                  <a:srgbClr val="303030"/>
                </a:solidFill>
                <a:latin typeface="Times New Roman" panose="02020603050405020304" pitchFamily="18" charset="0"/>
                <a:cs typeface="Times New Roman" panose="02020603050405020304" pitchFamily="18" charset="0"/>
              </a:rPr>
              <a:t> is given </a:t>
            </a:r>
            <a:r>
              <a:rPr lang="en-US" sz="2800" b="1" dirty="0">
                <a:solidFill>
                  <a:srgbClr val="303030"/>
                </a:solidFill>
                <a:latin typeface="Times New Roman" panose="02020603050405020304" pitchFamily="18" charset="0"/>
                <a:cs typeface="Times New Roman" panose="02020603050405020304" pitchFamily="18" charset="0"/>
              </a:rPr>
              <a:t>parallel</a:t>
            </a:r>
            <a:r>
              <a:rPr lang="en-US" sz="2800" dirty="0">
                <a:solidFill>
                  <a:srgbClr val="303030"/>
                </a:solidFill>
                <a:latin typeface="Times New Roman" panose="02020603050405020304" pitchFamily="18" charset="0"/>
                <a:cs typeface="Times New Roman" panose="02020603050405020304" pitchFamily="18" charset="0"/>
              </a:rPr>
              <a:t> and </a:t>
            </a:r>
            <a:r>
              <a:rPr lang="en-US" sz="2800" b="1" dirty="0">
                <a:solidFill>
                  <a:srgbClr val="303030"/>
                </a:solidFill>
                <a:latin typeface="Times New Roman" panose="02020603050405020304" pitchFamily="18" charset="0"/>
                <a:cs typeface="Times New Roman" panose="02020603050405020304" pitchFamily="18" charset="0"/>
              </a:rPr>
              <a:t>depth of cut </a:t>
            </a:r>
            <a:r>
              <a:rPr lang="en-US" sz="2800" dirty="0">
                <a:solidFill>
                  <a:srgbClr val="303030"/>
                </a:solidFill>
                <a:latin typeface="Times New Roman" panose="02020603050405020304" pitchFamily="18" charset="0"/>
                <a:cs typeface="Times New Roman" panose="02020603050405020304" pitchFamily="18" charset="0"/>
              </a:rPr>
              <a:t>is </a:t>
            </a:r>
            <a:r>
              <a:rPr lang="en-US" sz="2800" b="1" dirty="0">
                <a:solidFill>
                  <a:srgbClr val="303030"/>
                </a:solidFill>
                <a:latin typeface="Times New Roman" panose="02020603050405020304" pitchFamily="18" charset="0"/>
                <a:cs typeface="Times New Roman" panose="02020603050405020304" pitchFamily="18" charset="0"/>
              </a:rPr>
              <a:t>perpendicular</a:t>
            </a:r>
            <a:r>
              <a:rPr lang="en-US" sz="2800" dirty="0">
                <a:solidFill>
                  <a:srgbClr val="303030"/>
                </a:solidFill>
                <a:latin typeface="Times New Roman" panose="02020603050405020304" pitchFamily="18" charset="0"/>
                <a:cs typeface="Times New Roman" panose="02020603050405020304" pitchFamily="18" charset="0"/>
              </a:rPr>
              <a:t> to the axis of rotation.</a:t>
            </a:r>
          </a:p>
          <a:p>
            <a:pPr algn="just"/>
            <a:r>
              <a:rPr lang="en-US" sz="2800" dirty="0">
                <a:solidFill>
                  <a:srgbClr val="303030"/>
                </a:solidFill>
                <a:latin typeface="Times New Roman" panose="02020603050405020304" pitchFamily="18" charset="0"/>
                <a:cs typeface="Times New Roman" panose="02020603050405020304" pitchFamily="18" charset="0"/>
              </a:rPr>
              <a:t>The workpiece is fixed inside the chuck and tool is fed against to the rotating workpiece.</a:t>
            </a:r>
          </a:p>
          <a:p>
            <a:pPr algn="just"/>
            <a:r>
              <a:rPr lang="en-US" sz="2800" dirty="0">
                <a:solidFill>
                  <a:srgbClr val="303030"/>
                </a:solidFill>
                <a:latin typeface="Times New Roman" panose="02020603050405020304" pitchFamily="18" charset="0"/>
                <a:cs typeface="Times New Roman" panose="02020603050405020304" pitchFamily="18" charset="0"/>
              </a:rPr>
              <a:t>This operation is done to </a:t>
            </a:r>
            <a:r>
              <a:rPr lang="en-US" sz="2800" b="1" dirty="0">
                <a:solidFill>
                  <a:srgbClr val="303030"/>
                </a:solidFill>
                <a:latin typeface="Times New Roman" panose="02020603050405020304" pitchFamily="18" charset="0"/>
                <a:cs typeface="Times New Roman" panose="02020603050405020304" pitchFamily="18" charset="0"/>
              </a:rPr>
              <a:t>impart diamond shaped engraves in the cylindrical surface o the workpiece. </a:t>
            </a:r>
            <a:endParaRPr lang="en-US" sz="2800" dirty="0">
              <a:solidFill>
                <a:srgbClr val="303030"/>
              </a:solidFill>
              <a:latin typeface="Times New Roman" panose="02020603050405020304" pitchFamily="18" charset="0"/>
              <a:cs typeface="Times New Roman" panose="02020603050405020304" pitchFamily="18" charset="0"/>
            </a:endParaRPr>
          </a:p>
          <a:p>
            <a:pPr algn="just"/>
            <a:r>
              <a:rPr lang="en-US" sz="2800" dirty="0">
                <a:solidFill>
                  <a:srgbClr val="303030"/>
                </a:solidFill>
                <a:latin typeface="Times New Roman" panose="02020603050405020304" pitchFamily="18" charset="0"/>
                <a:cs typeface="Times New Roman" panose="02020603050405020304" pitchFamily="18" charset="0"/>
              </a:rPr>
              <a:t>Ex: Products that require gripping, such as hand tools, are often knurled to improve their performance and usability.</a:t>
            </a:r>
          </a:p>
        </p:txBody>
      </p:sp>
      <p:sp>
        <p:nvSpPr>
          <p:cNvPr id="2" name="Slide Number Placeholder 1"/>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3074" name="Picture 2" descr="How to use a Knurling Tool">
            <a:extLst>
              <a:ext uri="{FF2B5EF4-FFF2-40B4-BE49-F238E27FC236}">
                <a16:creationId xmlns:a16="http://schemas.microsoft.com/office/drawing/2014/main" id="{97E910C2-1271-61CA-CBC7-E80F40D66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917" y="3902166"/>
            <a:ext cx="4052824" cy="215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822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59E16-F7EB-1C65-F9BB-17AE217F7B08}"/>
              </a:ext>
            </a:extLst>
          </p:cNvPr>
          <p:cNvSpPr>
            <a:spLocks noGrp="1"/>
          </p:cNvSpPr>
          <p:nvPr>
            <p:ph type="title"/>
          </p:nvPr>
        </p:nvSpPr>
        <p:spPr>
          <a:xfrm>
            <a:off x="218201" y="166179"/>
            <a:ext cx="2560858" cy="922827"/>
          </a:xfrm>
        </p:spPr>
        <p:txBody>
          <a:bodyPr/>
          <a:lstStyle/>
          <a:p>
            <a:r>
              <a:rPr lang="en-US" dirty="0"/>
              <a:t>DRILLING</a:t>
            </a:r>
          </a:p>
        </p:txBody>
      </p:sp>
      <p:sp>
        <p:nvSpPr>
          <p:cNvPr id="4" name="Slide Number Placeholder 3">
            <a:extLst>
              <a:ext uri="{FF2B5EF4-FFF2-40B4-BE49-F238E27FC236}">
                <a16:creationId xmlns:a16="http://schemas.microsoft.com/office/drawing/2014/main" id="{04F8DA47-56BA-9025-E174-E46C73EE969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3074" name="Picture 2" descr="Drilling GIFs | Tenor">
            <a:extLst>
              <a:ext uri="{FF2B5EF4-FFF2-40B4-BE49-F238E27FC236}">
                <a16:creationId xmlns:a16="http://schemas.microsoft.com/office/drawing/2014/main" id="{349A0F8E-C41D-3FC2-DDCA-D713D8825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442" y="306345"/>
            <a:ext cx="3346817" cy="1960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BED8E4-8671-1602-5C13-7AABE44AD2AD}"/>
              </a:ext>
            </a:extLst>
          </p:cNvPr>
          <p:cNvSpPr txBox="1"/>
          <p:nvPr/>
        </p:nvSpPr>
        <p:spPr>
          <a:xfrm>
            <a:off x="254059" y="1741593"/>
            <a:ext cx="7053583" cy="4708981"/>
          </a:xfrm>
          <a:prstGeom prst="rect">
            <a:avLst/>
          </a:prstGeom>
          <a:noFill/>
        </p:spPr>
        <p:txBody>
          <a:bodyPr wrap="square">
            <a:spAutoFit/>
          </a:bodyPr>
          <a:lstStyle/>
          <a:p>
            <a:pPr marL="342900" indent="-342900" algn="just">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Drilling is a metal cutting process carried out by a rotating cutting tool to make circular holes in solid materials. The tool which makes the hole is called a drill. </a:t>
            </a:r>
          </a:p>
          <a:p>
            <a:pPr marL="342900" indent="-342900" algn="just">
              <a:buFont typeface="Arial" panose="020B0604020202020204" pitchFamily="34" charset="0"/>
              <a:buChar char="•"/>
            </a:pPr>
            <a:endParaRPr lang="en-US" sz="2000" dirty="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It is generally called as twist drill, Since it has a sharp twisted edges formed around a cylindrical tool provided with a helical groove along its length to allow the cut material to escape through the sharp edges of the conical surfaces ground at the lower end of the rotating twist drill cuts the material by peeling it circularly layer by layer when forced against a work piece. </a:t>
            </a:r>
          </a:p>
          <a:p>
            <a:pPr marL="342900" indent="-342900" algn="just">
              <a:buFont typeface="Arial" panose="020B0604020202020204" pitchFamily="34" charset="0"/>
              <a:buChar char="•"/>
            </a:pPr>
            <a:endParaRPr lang="en-US" sz="2000" b="0" i="0" u="none" strike="noStrike" baseline="0" dirty="0">
              <a:solidFill>
                <a:srgbClr val="000000"/>
              </a:solidFill>
              <a:latin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The removed material chips get curled and escapes through the helical groove provided in the drill. A liquid coolant is generally used while drilling to remove the heat of friction and obtain a better finish for the hole. </a:t>
            </a:r>
            <a:endParaRPr lang="en-US" sz="2000" dirty="0"/>
          </a:p>
        </p:txBody>
      </p:sp>
      <p:sp>
        <p:nvSpPr>
          <p:cNvPr id="7" name="TextBox 6">
            <a:extLst>
              <a:ext uri="{FF2B5EF4-FFF2-40B4-BE49-F238E27FC236}">
                <a16:creationId xmlns:a16="http://schemas.microsoft.com/office/drawing/2014/main" id="{E97515E3-C86F-052E-82A3-B9EFC1A0BBDA}"/>
              </a:ext>
            </a:extLst>
          </p:cNvPr>
          <p:cNvSpPr txBox="1"/>
          <p:nvPr/>
        </p:nvSpPr>
        <p:spPr>
          <a:xfrm>
            <a:off x="218201" y="1087462"/>
            <a:ext cx="6173634" cy="584775"/>
          </a:xfrm>
          <a:prstGeom prst="rect">
            <a:avLst/>
          </a:prstGeom>
          <a:noFill/>
        </p:spPr>
        <p:txBody>
          <a:bodyPr wrap="square" rtlCol="0">
            <a:spAutoFit/>
          </a:bodyPr>
          <a:lstStyle/>
          <a:p>
            <a:r>
              <a:rPr lang="en-US" sz="3200" cap="all" dirty="0">
                <a:solidFill>
                  <a:srgbClr val="FF0000"/>
                </a:solidFill>
                <a:latin typeface="+mj-lt"/>
                <a:ea typeface="+mj-ea"/>
                <a:cs typeface="+mj-cs"/>
              </a:rPr>
              <a:t>Working Principle of Drilling Machine</a:t>
            </a:r>
          </a:p>
        </p:txBody>
      </p:sp>
      <p:pic>
        <p:nvPicPr>
          <p:cNvPr id="5" name="Picture 4">
            <a:extLst>
              <a:ext uri="{FF2B5EF4-FFF2-40B4-BE49-F238E27FC236}">
                <a16:creationId xmlns:a16="http://schemas.microsoft.com/office/drawing/2014/main" id="{4DEE5DB9-58B8-CE91-EA62-743287847409}"/>
              </a:ext>
            </a:extLst>
          </p:cNvPr>
          <p:cNvPicPr>
            <a:picLocks noChangeAspect="1"/>
          </p:cNvPicPr>
          <p:nvPr/>
        </p:nvPicPr>
        <p:blipFill rotWithShape="1">
          <a:blip r:embed="rId3"/>
          <a:srcRect l="2686" t="2350" r="5075" b="2601"/>
          <a:stretch/>
        </p:blipFill>
        <p:spPr>
          <a:xfrm>
            <a:off x="7959737" y="2410539"/>
            <a:ext cx="2699297" cy="4219290"/>
          </a:xfrm>
          <a:prstGeom prst="rect">
            <a:avLst/>
          </a:prstGeom>
        </p:spPr>
      </p:pic>
    </p:spTree>
    <p:extLst>
      <p:ext uri="{BB962C8B-B14F-4D97-AF65-F5344CB8AC3E}">
        <p14:creationId xmlns:p14="http://schemas.microsoft.com/office/powerpoint/2010/main" val="374991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5" name="Picture 4"/>
          <p:cNvPicPr>
            <a:picLocks noChangeAspect="1"/>
          </p:cNvPicPr>
          <p:nvPr/>
        </p:nvPicPr>
        <p:blipFill rotWithShape="1">
          <a:blip r:embed="rId2"/>
          <a:srcRect l="1258" t="2913" r="2988" b="8897"/>
          <a:stretch/>
        </p:blipFill>
        <p:spPr>
          <a:xfrm>
            <a:off x="1485900" y="542926"/>
            <a:ext cx="8701087" cy="5186363"/>
          </a:xfrm>
          <a:prstGeom prst="rect">
            <a:avLst/>
          </a:prstGeom>
        </p:spPr>
      </p:pic>
      <p:sp>
        <p:nvSpPr>
          <p:cNvPr id="6" name="TextBox 5"/>
          <p:cNvSpPr txBox="1"/>
          <p:nvPr/>
        </p:nvSpPr>
        <p:spPr>
          <a:xfrm>
            <a:off x="2500313" y="5729289"/>
            <a:ext cx="7358062" cy="369332"/>
          </a:xfrm>
          <a:prstGeom prst="rect">
            <a:avLst/>
          </a:prstGeom>
          <a:noFill/>
        </p:spPr>
        <p:txBody>
          <a:bodyPr wrap="square" rtlCol="0">
            <a:spAutoFit/>
          </a:bodyPr>
          <a:lstStyle/>
          <a:p>
            <a:pPr algn="ctr"/>
            <a:r>
              <a:rPr lang="en-US" b="1" dirty="0"/>
              <a:t>Figure: </a:t>
            </a:r>
            <a:r>
              <a:rPr lang="en-US" dirty="0"/>
              <a:t>Construction and parts of drilling machines</a:t>
            </a:r>
          </a:p>
        </p:txBody>
      </p:sp>
    </p:spTree>
    <p:extLst>
      <p:ext uri="{BB962C8B-B14F-4D97-AF65-F5344CB8AC3E}">
        <p14:creationId xmlns:p14="http://schemas.microsoft.com/office/powerpoint/2010/main" val="374900079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TotalTime>
  <Words>2848</Words>
  <Application>Microsoft Office PowerPoint</Application>
  <PresentationFormat>Widescreen</PresentationFormat>
  <Paragraphs>182</Paragraphs>
  <Slides>33</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Arial</vt:lpstr>
      <vt:lpstr>Calibri</vt:lpstr>
      <vt:lpstr>Calibri Light</vt:lpstr>
      <vt:lpstr>Constantia</vt:lpstr>
      <vt:lpstr>Rockwell</vt:lpstr>
      <vt:lpstr>Rockwell Condensed</vt:lpstr>
      <vt:lpstr>Tahoma</vt:lpstr>
      <vt:lpstr>Times New Roman</vt:lpstr>
      <vt:lpstr>ubuntu</vt:lpstr>
      <vt:lpstr>Wingdings</vt:lpstr>
      <vt:lpstr>Office Theme</vt:lpstr>
      <vt:lpstr>Wood Type</vt:lpstr>
      <vt:lpstr>Module 2: MACHINE TOOL Operations</vt:lpstr>
      <vt:lpstr>Engine lathe or center lathe</vt:lpstr>
      <vt:lpstr>PowerPoint Presentation</vt:lpstr>
      <vt:lpstr>WORKING PRINCIPLE OF Lathe</vt:lpstr>
      <vt:lpstr>PowerPoint Presentation</vt:lpstr>
      <vt:lpstr>PowerPoint Presentation</vt:lpstr>
      <vt:lpstr>PowerPoint Presentation</vt:lpstr>
      <vt:lpstr>DRILLING</vt:lpstr>
      <vt:lpstr>PowerPoint Presentation</vt:lpstr>
      <vt:lpstr>PowerPoint Presentation</vt:lpstr>
      <vt:lpstr>Drilling</vt:lpstr>
      <vt:lpstr>BORING</vt:lpstr>
      <vt:lpstr>REAMING</vt:lpstr>
      <vt:lpstr>WORKING PRINCIPLE OF MILLING MACHINE</vt:lpstr>
      <vt:lpstr>PowerPoint Presentation</vt:lpstr>
      <vt:lpstr>PowerPoint Presentation</vt:lpstr>
      <vt:lpstr>PowerPoint Presentation</vt:lpstr>
      <vt:lpstr>PowerPoint Presentation</vt:lpstr>
      <vt:lpstr>PowerPoint Presentation</vt:lpstr>
      <vt:lpstr>INTRODUCTION TO Advanced Manufacturing Systems </vt:lpstr>
      <vt:lpstr>1. Introduction</vt:lpstr>
      <vt:lpstr>PowerPoint Presentation</vt:lpstr>
      <vt:lpstr>CNC Coordinate Systems</vt:lpstr>
      <vt:lpstr>Components of CNC</vt:lpstr>
      <vt:lpstr>PowerPoint Presentation</vt:lpstr>
      <vt:lpstr>PowerPoint Presentation</vt:lpstr>
      <vt:lpstr>PowerPoint Presentation</vt:lpstr>
      <vt:lpstr>PowerPoint Presentation</vt:lpstr>
      <vt:lpstr>CNC Machines-Advantages/Disadvantages</vt:lpstr>
      <vt:lpstr>PowerPoint Presentation</vt:lpstr>
      <vt:lpstr>3D PRINTING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Milling Operations</dc:title>
  <dc:creator>anandk.mech@citech.edu.in</dc:creator>
  <cp:lastModifiedBy>Suhas</cp:lastModifiedBy>
  <cp:revision>73</cp:revision>
  <dcterms:created xsi:type="dcterms:W3CDTF">2021-07-14T03:34:24Z</dcterms:created>
  <dcterms:modified xsi:type="dcterms:W3CDTF">2023-01-13T03:24:40Z</dcterms:modified>
</cp:coreProperties>
</file>